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</p:sldMasterIdLst>
  <p:sldIdLst>
    <p:sldId id="256" r:id="rId4"/>
    <p:sldId id="257" r:id="rId5"/>
    <p:sldId id="258" r:id="rId6"/>
    <p:sldId id="259" r:id="rId7"/>
    <p:sldId id="261" r:id="rId8"/>
    <p:sldId id="262" r:id="rId9"/>
    <p:sldId id="263" r:id="rId10"/>
    <p:sldId id="265" r:id="rId11"/>
    <p:sldId id="266" r:id="rId12"/>
    <p:sldId id="267" r:id="rId13"/>
    <p:sldId id="277" r:id="rId14"/>
    <p:sldId id="278" r:id="rId15"/>
    <p:sldId id="280" r:id="rId16"/>
    <p:sldId id="268" r:id="rId17"/>
    <p:sldId id="281" r:id="rId18"/>
    <p:sldId id="269" r:id="rId19"/>
    <p:sldId id="282" r:id="rId20"/>
    <p:sldId id="270" r:id="rId21"/>
    <p:sldId id="272" r:id="rId22"/>
    <p:sldId id="273" r:id="rId23"/>
    <p:sldId id="274" r:id="rId24"/>
    <p:sldId id="275" r:id="rId25"/>
    <p:sldId id="276" r:id="rId26"/>
  </p:sldIdLst>
  <p:sldSz cx="12192000" cy="6858000"/>
  <p:notesSz cx="6858000" cy="9144000"/>
  <p:embeddedFontLst>
    <p:embeddedFont>
      <p:font typeface="Source Han Sans CN Regular" panose="020B0A00000000000000" charset="-122"/>
      <p:bold r:id="rId30"/>
    </p:embeddedFont>
    <p:embeddedFont>
      <p:font typeface="OPPOSans B" panose="00020600040101010101" charset="-122"/>
      <p:regular r:id="rId31"/>
    </p:embeddedFont>
    <p:embeddedFont>
      <p:font typeface="HelloFont WenYiHei" panose="00020600040101010101" charset="-122"/>
      <p:regular r:id="rId32"/>
    </p:embeddedFont>
    <p:embeddedFont>
      <p:font typeface="OPPOSans R" panose="00020600040101010101" charset="-122"/>
      <p:regular r:id="rId33"/>
    </p:embeddedFont>
    <p:embeddedFont>
      <p:font typeface="Source Han Sans" panose="020B0400000000000000" charset="-122"/>
      <p:regular r:id="rId34"/>
    </p:embeddedFont>
    <p:embeddedFont>
      <p:font typeface="Source Han Sans CN Bold" panose="020B0800000000000000" charset="-122"/>
      <p:bold r:id="rId35"/>
    </p:embeddedFont>
    <p:embeddedFont>
      <p:font typeface="仿宋" panose="02010609060101010101" pitchFamily="49" charset="-122"/>
      <p:regular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等线" panose="02010600030101010101" charset="-122"/>
      <p:regular r:id="rId4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101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1" Type="http://schemas.openxmlformats.org/officeDocument/2006/relationships/font" Target="fonts/font12.fntdata"/><Relationship Id="rId40" Type="http://schemas.openxmlformats.org/officeDocument/2006/relationships/font" Target="fonts/font11.fntdata"/><Relationship Id="rId4" Type="http://schemas.openxmlformats.org/officeDocument/2006/relationships/slide" Target="slides/slide1.xml"/><Relationship Id="rId39" Type="http://schemas.openxmlformats.org/officeDocument/2006/relationships/font" Target="fonts/font10.fntdata"/><Relationship Id="rId38" Type="http://schemas.openxmlformats.org/officeDocument/2006/relationships/font" Target="fonts/font9.fntdata"/><Relationship Id="rId37" Type="http://schemas.openxmlformats.org/officeDocument/2006/relationships/font" Target="fonts/font8.fntdata"/><Relationship Id="rId36" Type="http://schemas.openxmlformats.org/officeDocument/2006/relationships/font" Target="fonts/font7.fntdata"/><Relationship Id="rId35" Type="http://schemas.openxmlformats.org/officeDocument/2006/relationships/font" Target="fonts/font6.fntdata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4.png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28.xml"/><Relationship Id="rId19" Type="http://schemas.openxmlformats.org/officeDocument/2006/relationships/tags" Target="../tags/tag45.xml"/><Relationship Id="rId18" Type="http://schemas.openxmlformats.org/officeDocument/2006/relationships/tags" Target="../tags/tag44.xml"/><Relationship Id="rId17" Type="http://schemas.openxmlformats.org/officeDocument/2006/relationships/tags" Target="../tags/tag43.xml"/><Relationship Id="rId16" Type="http://schemas.openxmlformats.org/officeDocument/2006/relationships/tags" Target="../tags/tag42.xml"/><Relationship Id="rId15" Type="http://schemas.openxmlformats.org/officeDocument/2006/relationships/tags" Target="../tags/tag41.xml"/><Relationship Id="rId14" Type="http://schemas.openxmlformats.org/officeDocument/2006/relationships/tags" Target="../tags/tag40.xml"/><Relationship Id="rId13" Type="http://schemas.openxmlformats.org/officeDocument/2006/relationships/tags" Target="../tags/tag39.xml"/><Relationship Id="rId12" Type="http://schemas.openxmlformats.org/officeDocument/2006/relationships/tags" Target="../tags/tag38.xml"/><Relationship Id="rId11" Type="http://schemas.openxmlformats.org/officeDocument/2006/relationships/tags" Target="../tags/tag37.xml"/><Relationship Id="rId10" Type="http://schemas.openxmlformats.org/officeDocument/2006/relationships/tags" Target="../tags/tag36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-1" y="0"/>
            <a:ext cx="12211963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33752" y="1934074"/>
            <a:ext cx="6833466" cy="3626565"/>
          </a:xfrm>
          <a:prstGeom prst="rect">
            <a:avLst/>
          </a:prstGeom>
          <a:noFill/>
          <a:ln w="12700" cap="sq">
            <a:gradFill>
              <a:gsLst>
                <a:gs pos="0">
                  <a:schemeClr val="bg1">
                    <a:alpha val="0"/>
                  </a:schemeClr>
                </a:gs>
                <a:gs pos="85000">
                  <a:schemeClr val="bg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>
                <a:solidFill>
                  <a:schemeClr val="bg1"/>
                </a:solidFill>
              </a:rPr>
              <a:t>第四组</a:t>
            </a:r>
            <a:r>
              <a:rPr kumimoji="1" lang="en-US" altLang="zh-CN">
                <a:solidFill>
                  <a:schemeClr val="bg1"/>
                </a:solidFill>
              </a:rPr>
              <a:t>   </a:t>
            </a:r>
            <a:endParaRPr kumimoji="1" lang="en-US" altLang="zh-CN">
              <a:solidFill>
                <a:schemeClr val="bg1"/>
              </a:solidFill>
            </a:endParaRPr>
          </a:p>
          <a:p>
            <a:pPr algn="l">
              <a:lnSpc>
                <a:spcPct val="110000"/>
              </a:lnSpc>
            </a:pPr>
            <a:r>
              <a:rPr kumimoji="1" lang="en-US" altLang="zh-CN">
                <a:solidFill>
                  <a:schemeClr val="bg1"/>
                </a:solidFill>
              </a:rPr>
              <a:t>汇报</a:t>
            </a:r>
            <a:r>
              <a:rPr kumimoji="1" lang="zh-CN" altLang="en-US">
                <a:solidFill>
                  <a:schemeClr val="bg1"/>
                </a:solidFill>
              </a:rPr>
              <a:t>人：韩佩</a:t>
            </a:r>
            <a:r>
              <a:rPr kumimoji="1" lang="en-US" altLang="zh-CN">
                <a:solidFill>
                  <a:schemeClr val="bg1"/>
                </a:solidFill>
              </a:rPr>
              <a:t>    </a:t>
            </a:r>
            <a:endParaRPr kumimoji="1" lang="en-US" altLang="zh-CN">
              <a:solidFill>
                <a:schemeClr val="bg1"/>
              </a:solidFill>
            </a:endParaRPr>
          </a:p>
          <a:p>
            <a:pPr algn="l">
              <a:lnSpc>
                <a:spcPct val="110000"/>
              </a:lnSpc>
            </a:pPr>
            <a:r>
              <a:rPr kumimoji="1" lang="zh-CN" altLang="en-US">
                <a:solidFill>
                  <a:schemeClr val="bg1"/>
                </a:solidFill>
              </a:rPr>
              <a:t>小组成员：韩佩</a:t>
            </a:r>
            <a:r>
              <a:rPr kumimoji="1" lang="en-US" altLang="zh-CN">
                <a:solidFill>
                  <a:schemeClr val="bg1"/>
                </a:solidFill>
              </a:rPr>
              <a:t> </a:t>
            </a:r>
            <a:r>
              <a:rPr kumimoji="1" lang="zh-CN" altLang="en-US">
                <a:solidFill>
                  <a:schemeClr val="bg1"/>
                </a:solidFill>
              </a:rPr>
              <a:t>常静雅</a:t>
            </a:r>
            <a:r>
              <a:rPr kumimoji="1" lang="en-US" altLang="zh-CN">
                <a:solidFill>
                  <a:schemeClr val="bg1"/>
                </a:solidFill>
              </a:rPr>
              <a:t> </a:t>
            </a:r>
            <a:r>
              <a:rPr kumimoji="1" lang="zh-CN" altLang="en-US">
                <a:solidFill>
                  <a:schemeClr val="bg1"/>
                </a:solidFill>
              </a:rPr>
              <a:t>韩玉成</a:t>
            </a:r>
            <a:r>
              <a:rPr kumimoji="1" lang="en-US" altLang="zh-CN">
                <a:solidFill>
                  <a:schemeClr val="bg1"/>
                </a:solidFill>
              </a:rPr>
              <a:t> </a:t>
            </a:r>
            <a:r>
              <a:rPr kumimoji="1" lang="zh-CN" altLang="en-US">
                <a:solidFill>
                  <a:schemeClr val="bg1"/>
                </a:solidFill>
              </a:rPr>
              <a:t>卢建龙</a:t>
            </a:r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5" name="标题 1"/>
          <p:cNvSpPr txBox="1"/>
          <p:nvPr/>
        </p:nvSpPr>
        <p:spPr>
          <a:xfrm flipH="1">
            <a:off x="7329417" y="497503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 flipV="1">
            <a:off x="7329417" y="134264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87088" y="640848"/>
            <a:ext cx="614731" cy="640732"/>
          </a:xfrm>
          <a:prstGeom prst="star4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279398" y="4275689"/>
            <a:ext cx="6533317" cy="48060"/>
          </a:xfrm>
          <a:custGeom>
            <a:avLst/>
            <a:gdLst>
              <a:gd name="connsiteX0" fmla="*/ 0 w 2574831"/>
              <a:gd name="connsiteY0" fmla="*/ 0 h 45719"/>
              <a:gd name="connsiteX1" fmla="*/ 2574831 w 2574831"/>
              <a:gd name="connsiteY1" fmla="*/ 0 h 45719"/>
              <a:gd name="connsiteX2" fmla="*/ 2574831 w 2574831"/>
              <a:gd name="connsiteY2" fmla="*/ 45719 h 45719"/>
              <a:gd name="connsiteX3" fmla="*/ 0 w 2574831"/>
              <a:gd name="connsiteY3" fmla="*/ 45719 h 45719"/>
            </a:gdLst>
            <a:ahLst/>
            <a:cxnLst/>
            <a:rect l="l" t="t" r="r" b="b"/>
            <a:pathLst>
              <a:path w="2574831" h="45719">
                <a:moveTo>
                  <a:pt x="0" y="0"/>
                </a:moveTo>
                <a:lnTo>
                  <a:pt x="2574831" y="0"/>
                </a:lnTo>
                <a:lnTo>
                  <a:pt x="2574831" y="45719"/>
                </a:lnTo>
                <a:lnTo>
                  <a:pt x="0" y="45719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191166" y="227620"/>
            <a:ext cx="6477980" cy="647798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标题 1"/>
          <p:cNvSpPr txBox="1"/>
          <p:nvPr/>
        </p:nvSpPr>
        <p:spPr>
          <a:xfrm>
            <a:off x="2749550" y="529974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34254" y="1007401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4340" y="2013585"/>
            <a:ext cx="6670040" cy="10185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9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花卉识别实验汇报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1010285" y="1627505"/>
            <a:ext cx="4787900" cy="1911985"/>
          </a:xfrm>
          <a:prstGeom prst="roundRect">
            <a:avLst>
              <a:gd name="adj" fmla="val 65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495300" dist="177800" dir="2700000" sx="99000" sy="99000" algn="tl" rotWithShape="0">
              <a:schemeClr val="accent2">
                <a:lumMod val="50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6637020" y="1627505"/>
            <a:ext cx="4787900" cy="1890395"/>
          </a:xfrm>
          <a:prstGeom prst="roundRect">
            <a:avLst>
              <a:gd name="adj" fmla="val 65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495300" dist="177800" dir="2700000" sx="99000" sy="99000" algn="tl" rotWithShape="0">
              <a:schemeClr val="accent2">
                <a:lumMod val="50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1010260" y="3922598"/>
            <a:ext cx="4787624" cy="1801537"/>
          </a:xfrm>
          <a:prstGeom prst="roundRect">
            <a:avLst>
              <a:gd name="adj" fmla="val 65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495300" dist="177800" dir="2700000" sx="99000" sy="99000" algn="tl" rotWithShape="0">
              <a:schemeClr val="accent2">
                <a:lumMod val="50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767556" y="1816768"/>
            <a:ext cx="735263" cy="601579"/>
          </a:xfrm>
          <a:prstGeom prst="flowChartPunchedTape">
            <a:avLst/>
          </a:prstGeom>
          <a:gradFill>
            <a:gsLst>
              <a:gs pos="0">
                <a:schemeClr val="accent1"/>
              </a:gs>
              <a:gs pos="91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3810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6386303" y="1816768"/>
            <a:ext cx="735263" cy="601579"/>
          </a:xfrm>
          <a:prstGeom prst="flowChartPunchedTape">
            <a:avLst/>
          </a:prstGeom>
          <a:gradFill>
            <a:gsLst>
              <a:gs pos="0">
                <a:schemeClr val="accent1"/>
              </a:gs>
              <a:gs pos="91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3810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767556" y="4138864"/>
            <a:ext cx="735263" cy="601579"/>
          </a:xfrm>
          <a:prstGeom prst="flowChartPunchedTape">
            <a:avLst/>
          </a:prstGeom>
          <a:gradFill>
            <a:gsLst>
              <a:gs pos="0">
                <a:schemeClr val="accent1"/>
              </a:gs>
              <a:gs pos="91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3810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1948990" y="1821605"/>
            <a:ext cx="359075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细粒度识别能力</a:t>
            </a:r>
            <a:endParaRPr kumimoji="1" lang="zh-CN" altLang="en-US" sz="2400"/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1948989" y="2264085"/>
            <a:ext cx="3590751" cy="1045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深层网络能捕捉花瓣纹理、花蕊结构等细微差异，提升花卉识别精度。</a:t>
            </a:r>
            <a:endParaRPr kumimoji="1" lang="en-US" altLang="zh-CN">
              <a:ln w="12700">
                <a:noFill/>
              </a:ln>
              <a:solidFill>
                <a:srgbClr val="0D0D0D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>
            <a:off x="1948989" y="2176038"/>
            <a:ext cx="359075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1948990" y="4145488"/>
            <a:ext cx="359075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训练稳定性强</a:t>
            </a:r>
            <a:endParaRPr kumimoji="1" lang="zh-CN" altLang="en-US" sz="2400"/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>
            <a:off x="1948989" y="4606838"/>
            <a:ext cx="3590751" cy="10014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即使数据集较小，也能稳定收敛，适应花卉数据集特点。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1948989" y="4499921"/>
            <a:ext cx="359075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4"/>
            </p:custDataLst>
          </p:nvPr>
        </p:nvSpPr>
        <p:spPr>
          <a:xfrm>
            <a:off x="7609919" y="1816440"/>
            <a:ext cx="359075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迁移学习优势</a:t>
            </a:r>
            <a:endParaRPr kumimoji="1" lang="zh-CN" altLang="en-US" sz="2400"/>
          </a:p>
        </p:txBody>
      </p:sp>
      <p:sp>
        <p:nvSpPr>
          <p:cNvPr id="18" name="标题 1"/>
          <p:cNvSpPr txBox="1"/>
          <p:nvPr>
            <p:custDataLst>
              <p:tags r:id="rId15"/>
            </p:custDataLst>
          </p:nvPr>
        </p:nvSpPr>
        <p:spPr>
          <a:xfrm>
            <a:off x="7609840" y="2258695"/>
            <a:ext cx="3590925" cy="1168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ImageNet预训练模型具备通用视觉特征提取能力，可快速适应花卉识别任务。</a:t>
            </a: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6"/>
            </p:custDataLst>
          </p:nvPr>
        </p:nvSpPr>
        <p:spPr>
          <a:xfrm>
            <a:off x="7609918" y="2170873"/>
            <a:ext cx="359075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7"/>
            </p:custDataLst>
          </p:nvPr>
        </p:nvSpPr>
        <p:spPr>
          <a:xfrm>
            <a:off x="981868" y="2020800"/>
            <a:ext cx="219436" cy="19211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8"/>
            </p:custDataLst>
          </p:nvPr>
        </p:nvSpPr>
        <p:spPr>
          <a:xfrm>
            <a:off x="6636820" y="2006666"/>
            <a:ext cx="192085" cy="192113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19"/>
            </p:custDataLst>
          </p:nvPr>
        </p:nvSpPr>
        <p:spPr>
          <a:xfrm>
            <a:off x="1027290" y="4339500"/>
            <a:ext cx="203828" cy="192113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应用优势</a:t>
            </a:r>
            <a:endParaRPr kumimoji="1" lang="zh-CN" altLang="en-US"/>
          </a:p>
        </p:txBody>
      </p:sp>
      <p:cxnSp>
        <p:nvCxnSpPr>
          <p:cNvPr id="25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981868" y="2020800"/>
            <a:ext cx="219436" cy="19211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636820" y="2006666"/>
            <a:ext cx="192085" cy="192113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27290" y="4339500"/>
            <a:ext cx="203828" cy="192113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28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代码</a:t>
            </a: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示例（部分）</a:t>
            </a:r>
            <a:endParaRPr kumimoji="1" lang="zh-CN" altLang="en-US" dirty="0"/>
          </a:p>
        </p:txBody>
      </p:sp>
      <p:cxnSp>
        <p:nvCxnSpPr>
          <p:cNvPr id="25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" y="1715325"/>
            <a:ext cx="5265738" cy="317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图片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4905" y="1715325"/>
            <a:ext cx="5273675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439400"/>
            <a:ext cx="5273675" cy="272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5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7" name="Rectangle 6"/>
          <p:cNvSpPr>
            <a:spLocks noChangeArrowheads="1"/>
          </p:cNvSpPr>
          <p:nvPr/>
        </p:nvSpPr>
        <p:spPr bwMode="auto">
          <a:xfrm>
            <a:off x="0" y="36353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9" name="Rectangle 8"/>
          <p:cNvSpPr>
            <a:spLocks noChangeArrowheads="1"/>
          </p:cNvSpPr>
          <p:nvPr/>
        </p:nvSpPr>
        <p:spPr bwMode="auto">
          <a:xfrm>
            <a:off x="0" y="10439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调用训练脚本的代码</a:t>
            </a:r>
            <a:endParaRPr kumimoji="0" lang="zh-CN" altLang="zh-CN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9"/>
          <p:cNvSpPr>
            <a:spLocks noChangeArrowheads="1"/>
          </p:cNvSpPr>
          <p:nvPr/>
        </p:nvSpPr>
        <p:spPr bwMode="auto">
          <a:xfrm>
            <a:off x="0" y="131603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2116455" y="5057775"/>
            <a:ext cx="8608060" cy="13411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3200" b="1" kern="100">
                <a:solidFill>
                  <a:srgbClr val="C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PaddleClas</a:t>
            </a:r>
            <a:r>
              <a:rPr lang="zh-CN" altLang="zh-CN" sz="3200" b="1" kern="100">
                <a:solidFill>
                  <a:srgbClr val="C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套件工具的训练脚本</a:t>
            </a:r>
            <a:r>
              <a:rPr lang="en-US" altLang="zh-CN" sz="3200" b="1" kern="100">
                <a:solidFill>
                  <a:srgbClr val="C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train.py</a:t>
            </a:r>
            <a:r>
              <a:rPr lang="zh-CN" altLang="zh-CN" sz="3200" b="1" kern="100">
                <a:solidFill>
                  <a:srgbClr val="C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和测试脚本</a:t>
            </a:r>
            <a:r>
              <a:rPr lang="en-US" altLang="zh-CN" sz="3200" b="1" kern="100">
                <a:solidFill>
                  <a:srgbClr val="C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infer.py</a:t>
            </a:r>
            <a:r>
              <a:rPr lang="zh-CN" altLang="zh-CN" sz="3200" b="1" kern="100">
                <a:solidFill>
                  <a:srgbClr val="C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（验证脚本</a:t>
            </a:r>
            <a:r>
              <a:rPr lang="en-US" altLang="zh-CN" sz="3200" b="1" kern="100">
                <a:solidFill>
                  <a:srgbClr val="C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eval.py</a:t>
            </a:r>
            <a:r>
              <a:rPr lang="zh-CN" altLang="zh-CN" sz="3200" b="1" kern="100">
                <a:solidFill>
                  <a:srgbClr val="C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zh-CN" altLang="zh-CN" sz="3200" b="1" kern="100">
              <a:solidFill>
                <a:srgbClr val="C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81868" y="2020800"/>
            <a:ext cx="219436" cy="19211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636820" y="2006666"/>
            <a:ext cx="192085" cy="192113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27290" y="4339500"/>
            <a:ext cx="203828" cy="192113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28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代码</a:t>
            </a: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示例（部分）</a:t>
            </a:r>
            <a:endParaRPr kumimoji="1" lang="zh-CN" altLang="en-US" dirty="0"/>
          </a:p>
        </p:txBody>
      </p:sp>
      <p:cxnSp>
        <p:nvCxnSpPr>
          <p:cNvPr id="25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  <p:pic>
        <p:nvPicPr>
          <p:cNvPr id="1025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439400"/>
            <a:ext cx="5273675" cy="272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5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7" name="Rectangle 6"/>
          <p:cNvSpPr>
            <a:spLocks noChangeArrowheads="1"/>
          </p:cNvSpPr>
          <p:nvPr/>
        </p:nvSpPr>
        <p:spPr bwMode="auto">
          <a:xfrm>
            <a:off x="0" y="36353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9" name="Rectangle 8"/>
          <p:cNvSpPr>
            <a:spLocks noChangeArrowheads="1"/>
          </p:cNvSpPr>
          <p:nvPr/>
        </p:nvSpPr>
        <p:spPr bwMode="auto">
          <a:xfrm>
            <a:off x="0" y="10439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调用训练脚本的代码</a:t>
            </a:r>
            <a:endParaRPr kumimoji="0" lang="zh-CN" altLang="zh-CN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9"/>
          <p:cNvSpPr>
            <a:spLocks noChangeArrowheads="1"/>
          </p:cNvSpPr>
          <p:nvPr/>
        </p:nvSpPr>
        <p:spPr bwMode="auto">
          <a:xfrm>
            <a:off x="0" y="131603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60" y="1110616"/>
            <a:ext cx="5273040" cy="383159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904009" y="5642264"/>
            <a:ext cx="394854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200" b="1" kern="1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调用训练脚本的代码</a:t>
            </a:r>
            <a:endParaRPr lang="zh-CN" altLang="zh-CN" sz="3200" b="1" kern="100" dirty="0">
              <a:solidFill>
                <a:srgbClr val="C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980" y="1110615"/>
            <a:ext cx="5269865" cy="383159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7006590" y="5641975"/>
            <a:ext cx="4065270" cy="889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zh-CN" sz="3200" b="1" kern="1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调用测试脚本的代码</a:t>
            </a:r>
            <a:endParaRPr lang="zh-CN" altLang="zh-CN" sz="3200" b="1" kern="100" dirty="0">
              <a:solidFill>
                <a:srgbClr val="C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zh-CN" sz="3200" b="1" kern="100" dirty="0">
              <a:solidFill>
                <a:srgbClr val="C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3665" y="0"/>
            <a:ext cx="11846560" cy="6857365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385274" y="3146411"/>
            <a:ext cx="320709" cy="31036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828113" y="2497756"/>
            <a:ext cx="8203266" cy="2660015"/>
            <a:chOff x="1994367" y="2497756"/>
            <a:chExt cx="8203266" cy="2660015"/>
          </a:xfrm>
        </p:grpSpPr>
        <p:sp>
          <p:nvSpPr>
            <p:cNvPr id="6" name="标题 1"/>
            <p:cNvSpPr txBox="1"/>
            <p:nvPr/>
          </p:nvSpPr>
          <p:spPr>
            <a:xfrm>
              <a:off x="10095151" y="2599356"/>
              <a:ext cx="102482" cy="1404471"/>
            </a:xfrm>
            <a:prstGeom prst="rect">
              <a:avLst/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2948137" y="2497756"/>
              <a:ext cx="6858635" cy="266001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just">
                <a:buNone/>
              </a:pPr>
              <a:r>
                <a:rPr lang="zh-CN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此模型使用了下采样</a:t>
              </a:r>
              <a:r>
                <a:rPr lang="en-US" altLang="zh-CN" sz="2800" kern="100" dirty="0" err="1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vd</a:t>
              </a:r>
              <a:r>
                <a:rPr lang="zh-CN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提升模型的性能，优化器是</a:t>
              </a:r>
              <a:r>
                <a:rPr lang="en-US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momentum </a:t>
              </a:r>
              <a:r>
                <a:rPr lang="zh-CN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、采用余弦退火衰减的学习率策略，与此同时使用了</a:t>
              </a:r>
              <a:r>
                <a:rPr lang="en-US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L2</a:t>
              </a:r>
              <a:r>
                <a:rPr lang="zh-CN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正则化防止过拟合，训练集和验证集都是用的分布式采样器，评估指标是准确率</a:t>
              </a:r>
              <a:r>
                <a:rPr lang="en-US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metric</a:t>
              </a:r>
              <a:r>
                <a:rPr lang="zh-CN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和</a:t>
              </a:r>
              <a:r>
                <a:rPr lang="en-US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top1-5</a:t>
              </a:r>
              <a:r>
                <a:rPr lang="zh-CN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值。</a:t>
              </a:r>
              <a:endParaRPr lang="zh-CN" altLang="zh-CN" sz="2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en-US" altLang="zh-CN" sz="1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 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2155173" y="2911137"/>
              <a:ext cx="780911" cy="780911"/>
            </a:xfrm>
            <a:prstGeom prst="rect">
              <a:avLst/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994367" y="2690260"/>
              <a:ext cx="160806" cy="16080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2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模型介绍</a:t>
            </a:r>
            <a:endParaRPr kumimoji="1" lang="zh-CN" altLang="en-US" dirty="0"/>
          </a:p>
        </p:txBody>
      </p:sp>
      <p:cxnSp>
        <p:nvCxnSpPr>
          <p:cNvPr id="14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>
            <a:off x="0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-1" y="0"/>
            <a:ext cx="12211963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4572000" y="1438774"/>
            <a:ext cx="7015404" cy="3626565"/>
          </a:xfrm>
          <a:prstGeom prst="rect">
            <a:avLst/>
          </a:prstGeom>
          <a:noFill/>
          <a:ln w="12700" cap="sq">
            <a:gradFill>
              <a:gsLst>
                <a:gs pos="0">
                  <a:schemeClr val="bg1">
                    <a:alpha val="0"/>
                  </a:schemeClr>
                </a:gs>
                <a:gs pos="85000">
                  <a:schemeClr val="bg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9160" y="497503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4499160" y="134264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72000" y="2750461"/>
            <a:ext cx="7180504" cy="207712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训练结果及模型部署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369961" y="1762614"/>
            <a:ext cx="823339" cy="858163"/>
          </a:xfrm>
          <a:prstGeom prst="star4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-567477" y="227620"/>
            <a:ext cx="6477980" cy="647798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7726040" y="1721093"/>
            <a:ext cx="2776307" cy="11163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639259" y="472824"/>
            <a:ext cx="2035218" cy="23645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04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91436" y="5532568"/>
            <a:ext cx="6804010" cy="705802"/>
          </a:xfrm>
          <a:prstGeom prst="rightArrow">
            <a:avLst>
              <a:gd name="adj1" fmla="val 50000"/>
              <a:gd name="adj2" fmla="val 63279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9298901" y="529974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1514197" y="1007401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训练</a:t>
            </a:r>
            <a:r>
              <a:rPr kumimoji="1" lang="zh-CN" altLang="en-US" sz="28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过程</a:t>
            </a:r>
            <a:endParaRPr kumimoji="1"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12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10" y="1533117"/>
            <a:ext cx="2507196" cy="39514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647210" y="5705834"/>
            <a:ext cx="2114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我们小组对五张图片进行了模型检测</a:t>
            </a:r>
            <a:endParaRPr lang="zh-CN" alt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0968" y="1838666"/>
            <a:ext cx="2780982" cy="3636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图片 16" descr="ddd9691085426f5933e80a82c5a0f9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8512" y="1533117"/>
            <a:ext cx="2780982" cy="3232067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5922817" y="5722653"/>
            <a:ext cx="4447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实验结果图——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张图片全部识别正确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7761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 rot="21400083" flipH="1">
            <a:off x="1036791" y="1248174"/>
            <a:ext cx="9721156" cy="4455530"/>
          </a:xfrm>
          <a:prstGeom prst="roundRect">
            <a:avLst>
              <a:gd name="adj" fmla="val 7202"/>
            </a:avLst>
          </a:prstGeom>
          <a:solidFill>
            <a:schemeClr val="accent1"/>
          </a:soli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 flipH="1">
            <a:off x="1158076" y="1200549"/>
            <a:ext cx="9721156" cy="4455530"/>
          </a:xfrm>
          <a:prstGeom prst="roundRect">
            <a:avLst>
              <a:gd name="adj" fmla="val 7202"/>
            </a:avLst>
          </a:prstGeom>
          <a:solidFill>
            <a:schemeClr val="bg1"/>
          </a:solidFill>
          <a:ln w="12700" cap="rnd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1988820" y="5982335"/>
            <a:ext cx="8354060" cy="6591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训练20轮，模型准确率为0.81</a:t>
            </a:r>
            <a:endParaRPr kumimoji="1" lang="en-US" altLang="zh-CN" sz="3200" b="1" dirty="0">
              <a:ln w="12700">
                <a:noFill/>
              </a:ln>
              <a:solidFill>
                <a:srgbClr val="C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训练结果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1482090" y="728730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  <p:sp>
        <p:nvSpPr>
          <p:cNvPr id="13" name="标题 1"/>
          <p:cNvSpPr txBox="1"/>
          <p:nvPr>
            <p:custDataLst>
              <p:tags r:id="rId5"/>
            </p:custDataLst>
          </p:nvPr>
        </p:nvSpPr>
        <p:spPr>
          <a:xfrm>
            <a:off x="6455986" y="4721379"/>
            <a:ext cx="2851552" cy="293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365125" y="885825"/>
            <a:ext cx="11207750" cy="5198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 rot="21400083" flipH="1">
            <a:off x="1036791" y="1248174"/>
            <a:ext cx="9721156" cy="4455530"/>
          </a:xfrm>
          <a:prstGeom prst="roundRect">
            <a:avLst>
              <a:gd name="adj" fmla="val 7202"/>
            </a:avLst>
          </a:prstGeom>
          <a:solidFill>
            <a:schemeClr val="accent1"/>
          </a:soli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 flipH="1">
            <a:off x="1101561" y="1200549"/>
            <a:ext cx="9721156" cy="4455530"/>
          </a:xfrm>
          <a:prstGeom prst="roundRect">
            <a:avLst>
              <a:gd name="adj" fmla="val 7202"/>
            </a:avLst>
          </a:prstGeom>
          <a:solidFill>
            <a:schemeClr val="bg1"/>
          </a:solidFill>
          <a:ln w="12700" cap="rnd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训练结果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1482090" y="728730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  <p:sp>
        <p:nvSpPr>
          <p:cNvPr id="13" name="标题 1"/>
          <p:cNvSpPr txBox="1"/>
          <p:nvPr>
            <p:custDataLst>
              <p:tags r:id="rId4"/>
            </p:custDataLst>
          </p:nvPr>
        </p:nvSpPr>
        <p:spPr>
          <a:xfrm>
            <a:off x="915670" y="5824855"/>
            <a:ext cx="9388475" cy="7454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训练100轮，准确率提升至0.829</a:t>
            </a:r>
            <a:endParaRPr kumimoji="1" lang="en-US" altLang="zh-CN" sz="3200" b="1" dirty="0">
              <a:ln w="12700">
                <a:noFill/>
              </a:ln>
              <a:solidFill>
                <a:srgbClr val="C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65760" y="652780"/>
            <a:ext cx="11440795" cy="5329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03617" y="1913859"/>
            <a:ext cx="5920467" cy="3444949"/>
          </a:xfrm>
          <a:prstGeom prst="roundRect">
            <a:avLst>
              <a:gd name="adj" fmla="val 6756"/>
            </a:avLst>
          </a:prstGeom>
          <a:solidFill>
            <a:srgbClr val="FFFFFF">
              <a:alpha val="90000"/>
            </a:srgbClr>
          </a:solidFill>
          <a:ln w="6350" cap="sq">
            <a:noFill/>
            <a:miter/>
          </a:ln>
          <a:effectLst>
            <a:outerShdw blurRad="254000" dist="38100" dir="216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2966790" y="-770951"/>
            <a:ext cx="892705" cy="539238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16833" y="1539945"/>
            <a:ext cx="4678511" cy="7705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                </a:t>
            </a:r>
            <a:r>
              <a:rPr kumimoji="1" lang="en-US" altLang="zh-CN" sz="36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 本地部署流程</a:t>
            </a:r>
            <a:endParaRPr kumimoji="1" lang="zh-CN" altLang="en-US" sz="3600" b="1"/>
          </a:p>
        </p:txBody>
      </p:sp>
      <p:sp>
        <p:nvSpPr>
          <p:cNvPr id="8" name="标题 1"/>
          <p:cNvSpPr txBox="1"/>
          <p:nvPr/>
        </p:nvSpPr>
        <p:spPr>
          <a:xfrm>
            <a:off x="743585" y="2459355"/>
            <a:ext cx="5919470" cy="2899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indent="266700" algn="l"/>
            <a:r>
              <a:rPr lang="zh-CN" altLang="zh-CN" sz="3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训练平台是</a:t>
            </a:r>
            <a:r>
              <a:rPr lang="en-US" altLang="zh-CN" sz="32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PaddlePaddle</a:t>
            </a:r>
            <a:r>
              <a:rPr lang="en-US" altLang="zh-CN" sz="3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3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训练完成后部署到本地。安装</a:t>
            </a:r>
            <a:r>
              <a:rPr lang="en-US" altLang="zh-CN" sz="3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paddle</a:t>
            </a:r>
            <a:r>
              <a:rPr lang="zh-CN" altLang="zh-CN" sz="3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框架和</a:t>
            </a:r>
            <a:r>
              <a:rPr lang="en-US" altLang="zh-CN" sz="32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PaddleClas</a:t>
            </a:r>
            <a:r>
              <a:rPr lang="zh-CN" altLang="zh-CN" sz="3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等相关依赖，下载训练完成的权重文件</a:t>
            </a:r>
            <a:r>
              <a:rPr lang="en-US" altLang="zh-CN" sz="3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params </a:t>
            </a:r>
            <a:r>
              <a:rPr lang="zh-CN" altLang="zh-CN" sz="3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把权重参数加载到模型内即可在本地预测。</a:t>
            </a:r>
            <a:endParaRPr lang="zh-CN" altLang="zh-CN" sz="32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 flipH="1">
            <a:off x="8083933" y="1601583"/>
            <a:ext cx="3654838" cy="3654834"/>
          </a:xfrm>
          <a:prstGeom prst="donut">
            <a:avLst>
              <a:gd name="adj" fmla="val 11975"/>
            </a:avLst>
          </a:prstGeom>
          <a:gradFill>
            <a:gsLst>
              <a:gs pos="9000">
                <a:schemeClr val="accent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8661304" y="2181306"/>
            <a:ext cx="2500097" cy="2495388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10728" y="2552138"/>
            <a:ext cx="1947036" cy="1753723"/>
          </a:xfrm>
          <a:custGeom>
            <a:avLst/>
            <a:gdLst>
              <a:gd name="connsiteX0" fmla="*/ 418338 w 418337"/>
              <a:gd name="connsiteY0" fmla="*/ 0 h 405764"/>
              <a:gd name="connsiteX1" fmla="*/ 418338 w 418337"/>
              <a:gd name="connsiteY1" fmla="*/ 405765 h 405764"/>
              <a:gd name="connsiteX2" fmla="*/ 201740 w 418337"/>
              <a:gd name="connsiteY2" fmla="*/ 305276 h 405764"/>
              <a:gd name="connsiteX3" fmla="*/ 180308 w 418337"/>
              <a:gd name="connsiteY3" fmla="*/ 305276 h 405764"/>
              <a:gd name="connsiteX4" fmla="*/ 180308 w 418337"/>
              <a:gd name="connsiteY4" fmla="*/ 405765 h 405764"/>
              <a:gd name="connsiteX5" fmla="*/ 0 w 418337"/>
              <a:gd name="connsiteY5" fmla="*/ 202883 h 405764"/>
              <a:gd name="connsiteX6" fmla="*/ 180308 w 418337"/>
              <a:gd name="connsiteY6" fmla="*/ 0 h 405764"/>
              <a:gd name="connsiteX7" fmla="*/ 180308 w 418337"/>
              <a:gd name="connsiteY7" fmla="*/ 100489 h 405764"/>
              <a:gd name="connsiteX8" fmla="*/ 201740 w 418337"/>
              <a:gd name="connsiteY8" fmla="*/ 100489 h 405764"/>
              <a:gd name="connsiteX9" fmla="*/ 418338 w 418337"/>
              <a:gd name="connsiteY9" fmla="*/ 0 h 405764"/>
              <a:gd name="connsiteX10" fmla="*/ 418338 w 418337"/>
              <a:gd name="connsiteY10" fmla="*/ 0 h 405764"/>
            </a:gdLst>
            <a:ahLst/>
            <a:cxnLst/>
            <a:rect l="l" t="t" r="r" b="b"/>
            <a:pathLst>
              <a:path w="418337" h="405764">
                <a:moveTo>
                  <a:pt x="418338" y="0"/>
                </a:moveTo>
                <a:lnTo>
                  <a:pt x="418338" y="405765"/>
                </a:lnTo>
                <a:cubicBezTo>
                  <a:pt x="327470" y="313468"/>
                  <a:pt x="201740" y="305276"/>
                  <a:pt x="201740" y="305276"/>
                </a:cubicBezTo>
                <a:lnTo>
                  <a:pt x="180308" y="305276"/>
                </a:lnTo>
                <a:lnTo>
                  <a:pt x="180308" y="405765"/>
                </a:lnTo>
                <a:lnTo>
                  <a:pt x="0" y="202883"/>
                </a:lnTo>
                <a:lnTo>
                  <a:pt x="180308" y="0"/>
                </a:lnTo>
                <a:lnTo>
                  <a:pt x="180308" y="100489"/>
                </a:lnTo>
                <a:lnTo>
                  <a:pt x="201740" y="100489"/>
                </a:lnTo>
                <a:cubicBezTo>
                  <a:pt x="201740" y="100489"/>
                  <a:pt x="327470" y="92297"/>
                  <a:pt x="418338" y="0"/>
                </a:cubicBezTo>
                <a:lnTo>
                  <a:pt x="418338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80000">
                <a:schemeClr val="accent1">
                  <a:alpha val="37000"/>
                </a:schemeClr>
              </a:gs>
              <a:gs pos="100000">
                <a:schemeClr val="accent1">
                  <a:alpha val="58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21634" y="3039224"/>
            <a:ext cx="779436" cy="779551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5395760" y="2179704"/>
            <a:ext cx="1026282" cy="1026281"/>
          </a:xfrm>
          <a:prstGeom prst="donut">
            <a:avLst>
              <a:gd name="adj" fmla="val 18318"/>
            </a:avLst>
          </a:prstGeom>
          <a:gradFill>
            <a:gsLst>
              <a:gs pos="9000">
                <a:schemeClr val="accent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模型部署</a:t>
            </a: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>
            <a:off x="0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-1" y="0"/>
            <a:ext cx="12211963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4572000" y="1438774"/>
            <a:ext cx="7015404" cy="3626565"/>
          </a:xfrm>
          <a:prstGeom prst="rect">
            <a:avLst/>
          </a:prstGeom>
          <a:noFill/>
          <a:ln w="12700" cap="sq">
            <a:gradFill>
              <a:gsLst>
                <a:gs pos="0">
                  <a:schemeClr val="bg1">
                    <a:alpha val="0"/>
                  </a:schemeClr>
                </a:gs>
                <a:gs pos="85000">
                  <a:schemeClr val="bg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9160" y="497503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4499160" y="134264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72000" y="2750461"/>
            <a:ext cx="7180504" cy="207712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实验模型优缺点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369961" y="1762614"/>
            <a:ext cx="823339" cy="858163"/>
          </a:xfrm>
          <a:prstGeom prst="star4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-567477" y="227620"/>
            <a:ext cx="6477980" cy="647798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7726040" y="1721093"/>
            <a:ext cx="2776307" cy="11163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639259" y="472824"/>
            <a:ext cx="2035218" cy="23645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05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91436" y="5532568"/>
            <a:ext cx="6804010" cy="705802"/>
          </a:xfrm>
          <a:prstGeom prst="rightArrow">
            <a:avLst>
              <a:gd name="adj1" fmla="val 50000"/>
              <a:gd name="adj2" fmla="val 63279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9298901" y="529974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1514197" y="1007401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1081995" y="-2147483648"/>
            <a:ext cx="121592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 rot="18900000">
            <a:off x="1110613" y="-2147483648"/>
            <a:ext cx="84968" cy="84968"/>
          </a:xfrm>
          <a:custGeom>
            <a:avLst/>
            <a:gdLst>
              <a:gd name="connsiteX0" fmla="*/ 252248 w 252248"/>
              <a:gd name="connsiteY0" fmla="*/ 0 h 252248"/>
              <a:gd name="connsiteX1" fmla="*/ 252248 w 252248"/>
              <a:gd name="connsiteY1" fmla="*/ 252248 h 252248"/>
              <a:gd name="connsiteX2" fmla="*/ 0 w 252248"/>
              <a:gd name="connsiteY2" fmla="*/ 252248 h 252248"/>
              <a:gd name="connsiteX3" fmla="*/ 91440 w 252248"/>
              <a:gd name="connsiteY3" fmla="*/ 91440 h 252248"/>
              <a:gd name="connsiteX4" fmla="*/ 91440 w 252248"/>
              <a:gd name="connsiteY4" fmla="*/ 91440 h 252248"/>
            </a:gdLst>
            <a:ahLst/>
            <a:cxnLst/>
            <a:rect l="l" t="t" r="r" b="b"/>
            <a:pathLst>
              <a:path w="252248" h="252248">
                <a:moveTo>
                  <a:pt x="252248" y="0"/>
                </a:moveTo>
                <a:lnTo>
                  <a:pt x="252248" y="252248"/>
                </a:lnTo>
                <a:lnTo>
                  <a:pt x="0" y="252248"/>
                </a:lnTo>
              </a:path>
            </a:pathLst>
          </a:custGeom>
          <a:noFill/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377712" y="4462748"/>
            <a:ext cx="1814288" cy="2395253"/>
          </a:xfrm>
          <a:custGeom>
            <a:avLst/>
            <a:gdLst>
              <a:gd name="connsiteX0" fmla="*/ 1814288 w 1814288"/>
              <a:gd name="connsiteY0" fmla="*/ 0 h 2395253"/>
              <a:gd name="connsiteX1" fmla="*/ 1814288 w 1814288"/>
              <a:gd name="connsiteY1" fmla="*/ 1477307 h 2395253"/>
              <a:gd name="connsiteX2" fmla="*/ 1667746 w 1814288"/>
              <a:gd name="connsiteY2" fmla="*/ 1613308 h 2395253"/>
              <a:gd name="connsiteX3" fmla="*/ 559655 w 1814288"/>
              <a:gd name="connsiteY3" fmla="*/ 2258075 h 2395253"/>
              <a:gd name="connsiteX4" fmla="*/ 214264 w 1814288"/>
              <a:gd name="connsiteY4" fmla="*/ 2395253 h 2395253"/>
              <a:gd name="connsiteX5" fmla="*/ 0 w 1814288"/>
              <a:gd name="connsiteY5" fmla="*/ 2395253 h 2395253"/>
              <a:gd name="connsiteX6" fmla="*/ 212181 w 1814288"/>
              <a:gd name="connsiteY6" fmla="*/ 2226969 h 2395253"/>
              <a:gd name="connsiteX7" fmla="*/ 1731169 w 1814288"/>
              <a:gd name="connsiteY7" fmla="*/ 204351 h 2395253"/>
            </a:gdLst>
            <a:ahLst/>
            <a:cxnLst/>
            <a:rect l="l" t="t" r="r" b="b"/>
            <a:pathLst>
              <a:path w="1814288" h="2395253">
                <a:moveTo>
                  <a:pt x="1814288" y="0"/>
                </a:moveTo>
                <a:lnTo>
                  <a:pt x="1814288" y="1477307"/>
                </a:lnTo>
                <a:lnTo>
                  <a:pt x="1667746" y="1613308"/>
                </a:lnTo>
                <a:cubicBezTo>
                  <a:pt x="1370930" y="1863707"/>
                  <a:pt x="987159" y="2073238"/>
                  <a:pt x="559655" y="2258075"/>
                </a:cubicBezTo>
                <a:lnTo>
                  <a:pt x="214264" y="2395253"/>
                </a:lnTo>
                <a:lnTo>
                  <a:pt x="0" y="2395253"/>
                </a:lnTo>
                <a:lnTo>
                  <a:pt x="212181" y="2226969"/>
                </a:lnTo>
                <a:cubicBezTo>
                  <a:pt x="861378" y="1681355"/>
                  <a:pt x="1384398" y="990459"/>
                  <a:pt x="1731169" y="20435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91895">
            <a:off x="10677159" y="5026125"/>
            <a:ext cx="1648199" cy="1987760"/>
          </a:xfrm>
          <a:custGeom>
            <a:avLst/>
            <a:gdLst>
              <a:gd name="connsiteX0" fmla="*/ 1352375 w 1648199"/>
              <a:gd name="connsiteY0" fmla="*/ 0 h 1987760"/>
              <a:gd name="connsiteX1" fmla="*/ 1648199 w 1648199"/>
              <a:gd name="connsiteY1" fmla="*/ 1701143 h 1987760"/>
              <a:gd name="connsiteX2" fmla="*/ 0 w 1648199"/>
              <a:gd name="connsiteY2" fmla="*/ 1987760 h 1987760"/>
              <a:gd name="connsiteX3" fmla="*/ 160268 w 1648199"/>
              <a:gd name="connsiteY3" fmla="*/ 1808761 h 1987760"/>
              <a:gd name="connsiteX4" fmla="*/ 1319293 w 1648199"/>
              <a:gd name="connsiteY4" fmla="*/ 69474 h 1987760"/>
            </a:gdLst>
            <a:ahLst/>
            <a:cxnLst/>
            <a:rect l="l" t="t" r="r" b="b"/>
            <a:pathLst>
              <a:path w="1648199" h="1987760">
                <a:moveTo>
                  <a:pt x="1352375" y="0"/>
                </a:moveTo>
                <a:lnTo>
                  <a:pt x="1648199" y="1701143"/>
                </a:lnTo>
                <a:lnTo>
                  <a:pt x="0" y="1987760"/>
                </a:lnTo>
                <a:lnTo>
                  <a:pt x="160268" y="1808761"/>
                </a:lnTo>
                <a:cubicBezTo>
                  <a:pt x="609499" y="1277473"/>
                  <a:pt x="999264" y="694287"/>
                  <a:pt x="1319293" y="69474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-3003" y="4462748"/>
            <a:ext cx="1814288" cy="2395253"/>
          </a:xfrm>
          <a:custGeom>
            <a:avLst/>
            <a:gdLst>
              <a:gd name="connsiteX0" fmla="*/ 1814288 w 1814288"/>
              <a:gd name="connsiteY0" fmla="*/ 0 h 2395253"/>
              <a:gd name="connsiteX1" fmla="*/ 1814288 w 1814288"/>
              <a:gd name="connsiteY1" fmla="*/ 1477307 h 2395253"/>
              <a:gd name="connsiteX2" fmla="*/ 1667746 w 1814288"/>
              <a:gd name="connsiteY2" fmla="*/ 1613308 h 2395253"/>
              <a:gd name="connsiteX3" fmla="*/ 559655 w 1814288"/>
              <a:gd name="connsiteY3" fmla="*/ 2258075 h 2395253"/>
              <a:gd name="connsiteX4" fmla="*/ 214264 w 1814288"/>
              <a:gd name="connsiteY4" fmla="*/ 2395253 h 2395253"/>
              <a:gd name="connsiteX5" fmla="*/ 0 w 1814288"/>
              <a:gd name="connsiteY5" fmla="*/ 2395253 h 2395253"/>
              <a:gd name="connsiteX6" fmla="*/ 212181 w 1814288"/>
              <a:gd name="connsiteY6" fmla="*/ 2226969 h 2395253"/>
              <a:gd name="connsiteX7" fmla="*/ 1731169 w 1814288"/>
              <a:gd name="connsiteY7" fmla="*/ 204351 h 2395253"/>
            </a:gdLst>
            <a:ahLst/>
            <a:cxnLst/>
            <a:rect l="l" t="t" r="r" b="b"/>
            <a:pathLst>
              <a:path w="1814288" h="2395253">
                <a:moveTo>
                  <a:pt x="1814288" y="0"/>
                </a:moveTo>
                <a:lnTo>
                  <a:pt x="1814288" y="1477307"/>
                </a:lnTo>
                <a:lnTo>
                  <a:pt x="1667746" y="1613308"/>
                </a:lnTo>
                <a:cubicBezTo>
                  <a:pt x="1370930" y="1863707"/>
                  <a:pt x="987159" y="2073238"/>
                  <a:pt x="559655" y="2258075"/>
                </a:cubicBezTo>
                <a:lnTo>
                  <a:pt x="214264" y="2395253"/>
                </a:lnTo>
                <a:lnTo>
                  <a:pt x="0" y="2395253"/>
                </a:lnTo>
                <a:lnTo>
                  <a:pt x="212181" y="2226969"/>
                </a:lnTo>
                <a:cubicBezTo>
                  <a:pt x="861378" y="1681355"/>
                  <a:pt x="1384398" y="990459"/>
                  <a:pt x="1731169" y="20435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1008105" flipH="1">
            <a:off x="-136361" y="5026125"/>
            <a:ext cx="1648199" cy="1987760"/>
          </a:xfrm>
          <a:custGeom>
            <a:avLst/>
            <a:gdLst>
              <a:gd name="connsiteX0" fmla="*/ 1352375 w 1648199"/>
              <a:gd name="connsiteY0" fmla="*/ 0 h 1987760"/>
              <a:gd name="connsiteX1" fmla="*/ 1648199 w 1648199"/>
              <a:gd name="connsiteY1" fmla="*/ 1701143 h 1987760"/>
              <a:gd name="connsiteX2" fmla="*/ 0 w 1648199"/>
              <a:gd name="connsiteY2" fmla="*/ 1987760 h 1987760"/>
              <a:gd name="connsiteX3" fmla="*/ 160268 w 1648199"/>
              <a:gd name="connsiteY3" fmla="*/ 1808761 h 1987760"/>
              <a:gd name="connsiteX4" fmla="*/ 1319293 w 1648199"/>
              <a:gd name="connsiteY4" fmla="*/ 69474 h 1987760"/>
            </a:gdLst>
            <a:ahLst/>
            <a:cxnLst/>
            <a:rect l="l" t="t" r="r" b="b"/>
            <a:pathLst>
              <a:path w="1648199" h="1987760">
                <a:moveTo>
                  <a:pt x="1352375" y="0"/>
                </a:moveTo>
                <a:lnTo>
                  <a:pt x="1648199" y="1701143"/>
                </a:lnTo>
                <a:lnTo>
                  <a:pt x="0" y="1987760"/>
                </a:lnTo>
                <a:lnTo>
                  <a:pt x="160268" y="1808761"/>
                </a:lnTo>
                <a:cubicBezTo>
                  <a:pt x="609499" y="1277473"/>
                  <a:pt x="999264" y="694287"/>
                  <a:pt x="1319293" y="69474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695325" y="498784"/>
            <a:ext cx="517853" cy="120162"/>
            <a:chOff x="695325" y="498784"/>
            <a:chExt cx="517853" cy="120162"/>
          </a:xfrm>
        </p:grpSpPr>
        <p:sp>
          <p:nvSpPr>
            <p:cNvPr id="12" name="标题 1"/>
            <p:cNvSpPr txBox="1"/>
            <p:nvPr/>
          </p:nvSpPr>
          <p:spPr>
            <a:xfrm>
              <a:off x="966635" y="529590"/>
              <a:ext cx="58550" cy="5855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876199" y="529590"/>
              <a:ext cx="58550" cy="58550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785762" y="529590"/>
              <a:ext cx="58550" cy="58550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695325" y="529590"/>
              <a:ext cx="58550" cy="58550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cxnSp>
          <p:nvCxnSpPr>
            <p:cNvPr id="16" name="标题 1"/>
            <p:cNvCxnSpPr/>
            <p:nvPr/>
          </p:nvCxnSpPr>
          <p:spPr>
            <a:xfrm>
              <a:off x="1081995" y="558865"/>
              <a:ext cx="121592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miter/>
            </a:ln>
          </p:spPr>
        </p:cxnSp>
        <p:sp>
          <p:nvSpPr>
            <p:cNvPr id="17" name="标题 1"/>
            <p:cNvSpPr txBox="1"/>
            <p:nvPr/>
          </p:nvSpPr>
          <p:spPr>
            <a:xfrm rot="18900000">
              <a:off x="1110613" y="516381"/>
              <a:ext cx="84968" cy="84968"/>
            </a:xfrm>
            <a:custGeom>
              <a:avLst/>
              <a:gdLst>
                <a:gd name="connsiteX0" fmla="*/ 252248 w 252248"/>
                <a:gd name="connsiteY0" fmla="*/ 0 h 252248"/>
                <a:gd name="connsiteX1" fmla="*/ 252248 w 252248"/>
                <a:gd name="connsiteY1" fmla="*/ 252248 h 252248"/>
                <a:gd name="connsiteX2" fmla="*/ 0 w 252248"/>
                <a:gd name="connsiteY2" fmla="*/ 252248 h 252248"/>
                <a:gd name="connsiteX3" fmla="*/ 91440 w 252248"/>
                <a:gd name="connsiteY3" fmla="*/ 91440 h 252248"/>
                <a:gd name="connsiteX4" fmla="*/ 91440 w 252248"/>
                <a:gd name="connsiteY4" fmla="*/ 91440 h 252248"/>
              </a:gdLst>
              <a:ahLst/>
              <a:cxnLst/>
              <a:rect l="l" t="t" r="r" b="b"/>
              <a:pathLst>
                <a:path w="252248" h="252248">
                  <a:moveTo>
                    <a:pt x="252248" y="0"/>
                  </a:moveTo>
                  <a:lnTo>
                    <a:pt x="252248" y="252248"/>
                  </a:lnTo>
                  <a:lnTo>
                    <a:pt x="0" y="252248"/>
                  </a:lnTo>
                </a:path>
              </a:pathLst>
            </a:custGeom>
            <a:noFill/>
            <a:ln w="12700" cap="flat">
              <a:solidFill>
                <a:schemeClr val="accent1"/>
              </a:soli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18" name="标题 1"/>
          <p:cNvSpPr txBox="1"/>
          <p:nvPr/>
        </p:nvSpPr>
        <p:spPr>
          <a:xfrm>
            <a:off x="7706302" y="3507456"/>
            <a:ext cx="1600200" cy="15875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9600">
                <a:ln w="12700">
                  <a:noFill/>
                </a:ln>
                <a:gradFill>
                  <a:gsLst>
                    <a:gs pos="0">
                      <a:srgbClr val="0563C1">
                        <a:alpha val="100000"/>
                      </a:srgbClr>
                    </a:gs>
                    <a:gs pos="60000">
                      <a:srgbClr val="0563C1">
                        <a:alpha val="100000"/>
                      </a:srgbClr>
                    </a:gs>
                    <a:gs pos="60000">
                      <a:srgbClr val="0563C1">
                        <a:alpha val="0"/>
                      </a:srgbClr>
                    </a:gs>
                  </a:gsLst>
                  <a:lin ang="5400000" scaled="0"/>
                </a:gra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477739" y="3513352"/>
            <a:ext cx="1600200" cy="15875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9600">
                <a:ln w="12700">
                  <a:noFill/>
                </a:ln>
                <a:gradFill>
                  <a:gsLst>
                    <a:gs pos="0">
                      <a:srgbClr val="0563C1">
                        <a:alpha val="100000"/>
                      </a:srgbClr>
                    </a:gs>
                    <a:gs pos="60000">
                      <a:srgbClr val="0563C1">
                        <a:alpha val="100000"/>
                      </a:srgbClr>
                    </a:gs>
                    <a:gs pos="60000">
                      <a:srgbClr val="0563C1">
                        <a:alpha val="0"/>
                      </a:srgbClr>
                    </a:gs>
                  </a:gsLst>
                  <a:lin ang="5400000" scaled="0"/>
                </a:gra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249176" y="3507456"/>
            <a:ext cx="1600200" cy="15875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9600">
                <a:ln w="12700">
                  <a:noFill/>
                </a:ln>
                <a:gradFill>
                  <a:gsLst>
                    <a:gs pos="0">
                      <a:srgbClr val="0563C1">
                        <a:alpha val="100000"/>
                      </a:srgbClr>
                    </a:gs>
                    <a:gs pos="60000">
                      <a:srgbClr val="0563C1">
                        <a:alpha val="100000"/>
                      </a:srgbClr>
                    </a:gs>
                    <a:gs pos="60000">
                      <a:srgbClr val="0563C1">
                        <a:alpha val="0"/>
                      </a:srgbClr>
                    </a:gs>
                  </a:gsLst>
                  <a:lin ang="5400000" scaled="0"/>
                </a:gra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180304" y="3513353"/>
            <a:ext cx="1384300" cy="15875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9600">
                <a:ln w="12700">
                  <a:noFill/>
                </a:ln>
                <a:gradFill>
                  <a:gsLst>
                    <a:gs pos="0">
                      <a:srgbClr val="0563C1">
                        <a:alpha val="100000"/>
                      </a:srgbClr>
                    </a:gs>
                    <a:gs pos="60000">
                      <a:srgbClr val="0563C1">
                        <a:alpha val="100000"/>
                      </a:srgbClr>
                    </a:gs>
                    <a:gs pos="60000">
                      <a:srgbClr val="0563C1">
                        <a:alpha val="0"/>
                      </a:srgbClr>
                    </a:gs>
                  </a:gsLst>
                  <a:lin ang="5400000" scaled="0"/>
                </a:gra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588772" y="4856122"/>
            <a:ext cx="1458882" cy="13272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训练结果及模型部署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360209" y="4846765"/>
            <a:ext cx="1458882" cy="13272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所选用的算法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131646" y="4856122"/>
            <a:ext cx="1458882" cy="13272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花卉集构建过程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79935" y="4846765"/>
            <a:ext cx="1458882" cy="13272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实验背景与目的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4276725" y="1048989"/>
            <a:ext cx="3644900" cy="1752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3800">
                <a:ln w="6350">
                  <a:noFill/>
                </a:ln>
                <a:solidFill>
                  <a:srgbClr val="404040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目录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519429" y="2795081"/>
            <a:ext cx="3149600" cy="558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dist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BFBFBF">
                    <a:alpha val="5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CONTENT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9577125" y="3458228"/>
            <a:ext cx="1600200" cy="15875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9600">
                <a:ln w="12700">
                  <a:noFill/>
                </a:ln>
                <a:gradFill>
                  <a:gsLst>
                    <a:gs pos="0">
                      <a:srgbClr val="0563C1">
                        <a:alpha val="100000"/>
                      </a:srgbClr>
                    </a:gs>
                    <a:gs pos="60000">
                      <a:srgbClr val="0563C1">
                        <a:alpha val="100000"/>
                      </a:srgbClr>
                    </a:gs>
                    <a:gs pos="60000">
                      <a:srgbClr val="0563C1">
                        <a:alpha val="0"/>
                      </a:srgbClr>
                    </a:gs>
                  </a:gsLst>
                  <a:lin ang="5400000" scaled="0"/>
                </a:gra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9658804" y="4806894"/>
            <a:ext cx="1458882" cy="13272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实验模型优缺点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900000">
            <a:off x="5378367" y="3145621"/>
            <a:ext cx="1286774" cy="1109887"/>
          </a:xfrm>
          <a:custGeom>
            <a:avLst/>
            <a:gdLst>
              <a:gd name="connsiteX0" fmla="*/ 414796 w 1474966"/>
              <a:gd name="connsiteY0" fmla="*/ 0 h 1272209"/>
              <a:gd name="connsiteX1" fmla="*/ 652408 w 1474966"/>
              <a:gd name="connsiteY1" fmla="*/ 0 h 1272209"/>
              <a:gd name="connsiteX2" fmla="*/ 652007 w 1474966"/>
              <a:gd name="connsiteY2" fmla="*/ 3976 h 1272209"/>
              <a:gd name="connsiteX3" fmla="*/ 838863 w 1474966"/>
              <a:gd name="connsiteY3" fmla="*/ 190832 h 1272209"/>
              <a:gd name="connsiteX4" fmla="*/ 1025719 w 1474966"/>
              <a:gd name="connsiteY4" fmla="*/ 3976 h 1272209"/>
              <a:gd name="connsiteX5" fmla="*/ 1025318 w 1474966"/>
              <a:gd name="connsiteY5" fmla="*/ 0 h 1272209"/>
              <a:gd name="connsiteX6" fmla="*/ 1262927 w 1474966"/>
              <a:gd name="connsiteY6" fmla="*/ 0 h 1272209"/>
              <a:gd name="connsiteX7" fmla="*/ 1474966 w 1474966"/>
              <a:gd name="connsiteY7" fmla="*/ 212039 h 1272209"/>
              <a:gd name="connsiteX8" fmla="*/ 1474966 w 1474966"/>
              <a:gd name="connsiteY8" fmla="*/ 1060170 h 1272209"/>
              <a:gd name="connsiteX9" fmla="*/ 1262927 w 1474966"/>
              <a:gd name="connsiteY9" fmla="*/ 1272209 h 1272209"/>
              <a:gd name="connsiteX10" fmla="*/ 414796 w 1474966"/>
              <a:gd name="connsiteY10" fmla="*/ 1272209 h 1272209"/>
              <a:gd name="connsiteX11" fmla="*/ 202757 w 1474966"/>
              <a:gd name="connsiteY11" fmla="*/ 1060170 h 1272209"/>
              <a:gd name="connsiteX12" fmla="*/ 202757 w 1474966"/>
              <a:gd name="connsiteY12" fmla="*/ 821358 h 1272209"/>
              <a:gd name="connsiteX13" fmla="*/ 186856 w 1474966"/>
              <a:gd name="connsiteY13" fmla="*/ 822961 h 1272209"/>
              <a:gd name="connsiteX14" fmla="*/ 0 w 1474966"/>
              <a:gd name="connsiteY14" fmla="*/ 636105 h 1272209"/>
              <a:gd name="connsiteX15" fmla="*/ 186856 w 1474966"/>
              <a:gd name="connsiteY15" fmla="*/ 449249 h 1272209"/>
              <a:gd name="connsiteX16" fmla="*/ 202757 w 1474966"/>
              <a:gd name="connsiteY16" fmla="*/ 450852 h 1272209"/>
              <a:gd name="connsiteX17" fmla="*/ 202757 w 1474966"/>
              <a:gd name="connsiteY17" fmla="*/ 212039 h 1272209"/>
              <a:gd name="connsiteX18" fmla="*/ 414796 w 1474966"/>
              <a:gd name="connsiteY18" fmla="*/ 0 h 1272209"/>
            </a:gdLst>
            <a:ahLst/>
            <a:cxnLst/>
            <a:rect l="l" t="t" r="r" b="b"/>
            <a:pathLst>
              <a:path w="1474966" h="1272209">
                <a:moveTo>
                  <a:pt x="414796" y="0"/>
                </a:moveTo>
                <a:lnTo>
                  <a:pt x="652408" y="0"/>
                </a:lnTo>
                <a:lnTo>
                  <a:pt x="652007" y="3976"/>
                </a:lnTo>
                <a:cubicBezTo>
                  <a:pt x="652007" y="107174"/>
                  <a:pt x="735665" y="190832"/>
                  <a:pt x="838863" y="190832"/>
                </a:cubicBezTo>
                <a:cubicBezTo>
                  <a:pt x="942061" y="190832"/>
                  <a:pt x="1025719" y="107174"/>
                  <a:pt x="1025719" y="3976"/>
                </a:cubicBezTo>
                <a:lnTo>
                  <a:pt x="1025318" y="0"/>
                </a:lnTo>
                <a:lnTo>
                  <a:pt x="1262927" y="0"/>
                </a:lnTo>
                <a:cubicBezTo>
                  <a:pt x="1380033" y="0"/>
                  <a:pt x="1474966" y="94933"/>
                  <a:pt x="1474966" y="212039"/>
                </a:cubicBezTo>
                <a:lnTo>
                  <a:pt x="1474966" y="1060170"/>
                </a:lnTo>
                <a:cubicBezTo>
                  <a:pt x="1474966" y="1177276"/>
                  <a:pt x="1380033" y="1272209"/>
                  <a:pt x="1262927" y="1272209"/>
                </a:cubicBezTo>
                <a:lnTo>
                  <a:pt x="414796" y="1272209"/>
                </a:lnTo>
                <a:cubicBezTo>
                  <a:pt x="297690" y="1272209"/>
                  <a:pt x="202757" y="1177276"/>
                  <a:pt x="202757" y="1060170"/>
                </a:cubicBezTo>
                <a:lnTo>
                  <a:pt x="202757" y="821358"/>
                </a:lnTo>
                <a:lnTo>
                  <a:pt x="186856" y="822961"/>
                </a:lnTo>
                <a:cubicBezTo>
                  <a:pt x="83658" y="822961"/>
                  <a:pt x="0" y="739303"/>
                  <a:pt x="0" y="636105"/>
                </a:cubicBezTo>
                <a:cubicBezTo>
                  <a:pt x="0" y="532907"/>
                  <a:pt x="83658" y="449249"/>
                  <a:pt x="186856" y="449249"/>
                </a:cubicBezTo>
                <a:lnTo>
                  <a:pt x="202757" y="450852"/>
                </a:lnTo>
                <a:lnTo>
                  <a:pt x="202757" y="212039"/>
                </a:lnTo>
                <a:cubicBezTo>
                  <a:pt x="202757" y="94933"/>
                  <a:pt x="297690" y="0"/>
                  <a:pt x="414796" y="0"/>
                </a:cubicBezTo>
                <a:close/>
              </a:path>
            </a:pathLst>
          </a:custGeom>
          <a:solidFill>
            <a:schemeClr val="accent1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>
            <a:off x="4601446" y="3797681"/>
            <a:ext cx="1286774" cy="1109887"/>
          </a:xfrm>
          <a:custGeom>
            <a:avLst/>
            <a:gdLst>
              <a:gd name="connsiteX0" fmla="*/ 414796 w 1474966"/>
              <a:gd name="connsiteY0" fmla="*/ 0 h 1272209"/>
              <a:gd name="connsiteX1" fmla="*/ 652408 w 1474966"/>
              <a:gd name="connsiteY1" fmla="*/ 0 h 1272209"/>
              <a:gd name="connsiteX2" fmla="*/ 652007 w 1474966"/>
              <a:gd name="connsiteY2" fmla="*/ 3976 h 1272209"/>
              <a:gd name="connsiteX3" fmla="*/ 838863 w 1474966"/>
              <a:gd name="connsiteY3" fmla="*/ 190832 h 1272209"/>
              <a:gd name="connsiteX4" fmla="*/ 1025719 w 1474966"/>
              <a:gd name="connsiteY4" fmla="*/ 3976 h 1272209"/>
              <a:gd name="connsiteX5" fmla="*/ 1025318 w 1474966"/>
              <a:gd name="connsiteY5" fmla="*/ 0 h 1272209"/>
              <a:gd name="connsiteX6" fmla="*/ 1262927 w 1474966"/>
              <a:gd name="connsiteY6" fmla="*/ 0 h 1272209"/>
              <a:gd name="connsiteX7" fmla="*/ 1474966 w 1474966"/>
              <a:gd name="connsiteY7" fmla="*/ 212039 h 1272209"/>
              <a:gd name="connsiteX8" fmla="*/ 1474966 w 1474966"/>
              <a:gd name="connsiteY8" fmla="*/ 1060170 h 1272209"/>
              <a:gd name="connsiteX9" fmla="*/ 1262927 w 1474966"/>
              <a:gd name="connsiteY9" fmla="*/ 1272209 h 1272209"/>
              <a:gd name="connsiteX10" fmla="*/ 414796 w 1474966"/>
              <a:gd name="connsiteY10" fmla="*/ 1272209 h 1272209"/>
              <a:gd name="connsiteX11" fmla="*/ 202757 w 1474966"/>
              <a:gd name="connsiteY11" fmla="*/ 1060170 h 1272209"/>
              <a:gd name="connsiteX12" fmla="*/ 202757 w 1474966"/>
              <a:gd name="connsiteY12" fmla="*/ 821358 h 1272209"/>
              <a:gd name="connsiteX13" fmla="*/ 186856 w 1474966"/>
              <a:gd name="connsiteY13" fmla="*/ 822961 h 1272209"/>
              <a:gd name="connsiteX14" fmla="*/ 0 w 1474966"/>
              <a:gd name="connsiteY14" fmla="*/ 636105 h 1272209"/>
              <a:gd name="connsiteX15" fmla="*/ 186856 w 1474966"/>
              <a:gd name="connsiteY15" fmla="*/ 449249 h 1272209"/>
              <a:gd name="connsiteX16" fmla="*/ 202757 w 1474966"/>
              <a:gd name="connsiteY16" fmla="*/ 450852 h 1272209"/>
              <a:gd name="connsiteX17" fmla="*/ 202757 w 1474966"/>
              <a:gd name="connsiteY17" fmla="*/ 212039 h 1272209"/>
              <a:gd name="connsiteX18" fmla="*/ 414796 w 1474966"/>
              <a:gd name="connsiteY18" fmla="*/ 0 h 1272209"/>
            </a:gdLst>
            <a:ahLst/>
            <a:cxnLst/>
            <a:rect l="l" t="t" r="r" b="b"/>
            <a:pathLst>
              <a:path w="1474966" h="1272209">
                <a:moveTo>
                  <a:pt x="414796" y="0"/>
                </a:moveTo>
                <a:lnTo>
                  <a:pt x="652408" y="0"/>
                </a:lnTo>
                <a:lnTo>
                  <a:pt x="652007" y="3976"/>
                </a:lnTo>
                <a:cubicBezTo>
                  <a:pt x="652007" y="107174"/>
                  <a:pt x="735665" y="190832"/>
                  <a:pt x="838863" y="190832"/>
                </a:cubicBezTo>
                <a:cubicBezTo>
                  <a:pt x="942061" y="190832"/>
                  <a:pt x="1025719" y="107174"/>
                  <a:pt x="1025719" y="3976"/>
                </a:cubicBezTo>
                <a:lnTo>
                  <a:pt x="1025318" y="0"/>
                </a:lnTo>
                <a:lnTo>
                  <a:pt x="1262927" y="0"/>
                </a:lnTo>
                <a:cubicBezTo>
                  <a:pt x="1380033" y="0"/>
                  <a:pt x="1474966" y="94933"/>
                  <a:pt x="1474966" y="212039"/>
                </a:cubicBezTo>
                <a:lnTo>
                  <a:pt x="1474966" y="1060170"/>
                </a:lnTo>
                <a:cubicBezTo>
                  <a:pt x="1474966" y="1177276"/>
                  <a:pt x="1380033" y="1272209"/>
                  <a:pt x="1262927" y="1272209"/>
                </a:cubicBezTo>
                <a:lnTo>
                  <a:pt x="414796" y="1272209"/>
                </a:lnTo>
                <a:cubicBezTo>
                  <a:pt x="297690" y="1272209"/>
                  <a:pt x="202757" y="1177276"/>
                  <a:pt x="202757" y="1060170"/>
                </a:cubicBezTo>
                <a:lnTo>
                  <a:pt x="202757" y="821358"/>
                </a:lnTo>
                <a:lnTo>
                  <a:pt x="186856" y="822961"/>
                </a:lnTo>
                <a:cubicBezTo>
                  <a:pt x="83658" y="822961"/>
                  <a:pt x="0" y="739303"/>
                  <a:pt x="0" y="636105"/>
                </a:cubicBezTo>
                <a:cubicBezTo>
                  <a:pt x="0" y="532907"/>
                  <a:pt x="83658" y="449249"/>
                  <a:pt x="186856" y="449249"/>
                </a:cubicBezTo>
                <a:lnTo>
                  <a:pt x="202757" y="450852"/>
                </a:lnTo>
                <a:lnTo>
                  <a:pt x="202757" y="212039"/>
                </a:lnTo>
                <a:cubicBezTo>
                  <a:pt x="202757" y="94933"/>
                  <a:pt x="297690" y="0"/>
                  <a:pt x="414796" y="0"/>
                </a:cubicBezTo>
                <a:close/>
              </a:path>
            </a:pathLst>
          </a:custGeom>
          <a:solidFill>
            <a:schemeClr val="accent2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700000">
            <a:off x="6169160" y="3789729"/>
            <a:ext cx="1286774" cy="1109887"/>
          </a:xfrm>
          <a:custGeom>
            <a:avLst/>
            <a:gdLst>
              <a:gd name="connsiteX0" fmla="*/ 414796 w 1474966"/>
              <a:gd name="connsiteY0" fmla="*/ 0 h 1272209"/>
              <a:gd name="connsiteX1" fmla="*/ 652408 w 1474966"/>
              <a:gd name="connsiteY1" fmla="*/ 0 h 1272209"/>
              <a:gd name="connsiteX2" fmla="*/ 652007 w 1474966"/>
              <a:gd name="connsiteY2" fmla="*/ 3976 h 1272209"/>
              <a:gd name="connsiteX3" fmla="*/ 838863 w 1474966"/>
              <a:gd name="connsiteY3" fmla="*/ 190832 h 1272209"/>
              <a:gd name="connsiteX4" fmla="*/ 1025719 w 1474966"/>
              <a:gd name="connsiteY4" fmla="*/ 3976 h 1272209"/>
              <a:gd name="connsiteX5" fmla="*/ 1025318 w 1474966"/>
              <a:gd name="connsiteY5" fmla="*/ 0 h 1272209"/>
              <a:gd name="connsiteX6" fmla="*/ 1262927 w 1474966"/>
              <a:gd name="connsiteY6" fmla="*/ 0 h 1272209"/>
              <a:gd name="connsiteX7" fmla="*/ 1474966 w 1474966"/>
              <a:gd name="connsiteY7" fmla="*/ 212039 h 1272209"/>
              <a:gd name="connsiteX8" fmla="*/ 1474966 w 1474966"/>
              <a:gd name="connsiteY8" fmla="*/ 1060170 h 1272209"/>
              <a:gd name="connsiteX9" fmla="*/ 1262927 w 1474966"/>
              <a:gd name="connsiteY9" fmla="*/ 1272209 h 1272209"/>
              <a:gd name="connsiteX10" fmla="*/ 414796 w 1474966"/>
              <a:gd name="connsiteY10" fmla="*/ 1272209 h 1272209"/>
              <a:gd name="connsiteX11" fmla="*/ 202757 w 1474966"/>
              <a:gd name="connsiteY11" fmla="*/ 1060170 h 1272209"/>
              <a:gd name="connsiteX12" fmla="*/ 202757 w 1474966"/>
              <a:gd name="connsiteY12" fmla="*/ 821358 h 1272209"/>
              <a:gd name="connsiteX13" fmla="*/ 186856 w 1474966"/>
              <a:gd name="connsiteY13" fmla="*/ 822961 h 1272209"/>
              <a:gd name="connsiteX14" fmla="*/ 0 w 1474966"/>
              <a:gd name="connsiteY14" fmla="*/ 636105 h 1272209"/>
              <a:gd name="connsiteX15" fmla="*/ 186856 w 1474966"/>
              <a:gd name="connsiteY15" fmla="*/ 449249 h 1272209"/>
              <a:gd name="connsiteX16" fmla="*/ 202757 w 1474966"/>
              <a:gd name="connsiteY16" fmla="*/ 450852 h 1272209"/>
              <a:gd name="connsiteX17" fmla="*/ 202757 w 1474966"/>
              <a:gd name="connsiteY17" fmla="*/ 212039 h 1272209"/>
              <a:gd name="connsiteX18" fmla="*/ 414796 w 1474966"/>
              <a:gd name="connsiteY18" fmla="*/ 0 h 1272209"/>
            </a:gdLst>
            <a:ahLst/>
            <a:cxnLst/>
            <a:rect l="l" t="t" r="r" b="b"/>
            <a:pathLst>
              <a:path w="1474966" h="1272209">
                <a:moveTo>
                  <a:pt x="414796" y="0"/>
                </a:moveTo>
                <a:lnTo>
                  <a:pt x="652408" y="0"/>
                </a:lnTo>
                <a:lnTo>
                  <a:pt x="652007" y="3976"/>
                </a:lnTo>
                <a:cubicBezTo>
                  <a:pt x="652007" y="107174"/>
                  <a:pt x="735665" y="190832"/>
                  <a:pt x="838863" y="190832"/>
                </a:cubicBezTo>
                <a:cubicBezTo>
                  <a:pt x="942061" y="190832"/>
                  <a:pt x="1025719" y="107174"/>
                  <a:pt x="1025719" y="3976"/>
                </a:cubicBezTo>
                <a:lnTo>
                  <a:pt x="1025318" y="0"/>
                </a:lnTo>
                <a:lnTo>
                  <a:pt x="1262927" y="0"/>
                </a:lnTo>
                <a:cubicBezTo>
                  <a:pt x="1380033" y="0"/>
                  <a:pt x="1474966" y="94933"/>
                  <a:pt x="1474966" y="212039"/>
                </a:cubicBezTo>
                <a:lnTo>
                  <a:pt x="1474966" y="1060170"/>
                </a:lnTo>
                <a:cubicBezTo>
                  <a:pt x="1474966" y="1177276"/>
                  <a:pt x="1380033" y="1272209"/>
                  <a:pt x="1262927" y="1272209"/>
                </a:cubicBezTo>
                <a:lnTo>
                  <a:pt x="414796" y="1272209"/>
                </a:lnTo>
                <a:cubicBezTo>
                  <a:pt x="297690" y="1272209"/>
                  <a:pt x="202757" y="1177276"/>
                  <a:pt x="202757" y="1060170"/>
                </a:cubicBezTo>
                <a:lnTo>
                  <a:pt x="202757" y="821358"/>
                </a:lnTo>
                <a:lnTo>
                  <a:pt x="186856" y="822961"/>
                </a:lnTo>
                <a:cubicBezTo>
                  <a:pt x="83658" y="822961"/>
                  <a:pt x="0" y="739303"/>
                  <a:pt x="0" y="636105"/>
                </a:cubicBezTo>
                <a:cubicBezTo>
                  <a:pt x="0" y="532907"/>
                  <a:pt x="83658" y="449249"/>
                  <a:pt x="186856" y="449249"/>
                </a:cubicBezTo>
                <a:lnTo>
                  <a:pt x="202757" y="450852"/>
                </a:lnTo>
                <a:lnTo>
                  <a:pt x="202757" y="212039"/>
                </a:lnTo>
                <a:cubicBezTo>
                  <a:pt x="202757" y="94933"/>
                  <a:pt x="297690" y="0"/>
                  <a:pt x="414796" y="0"/>
                </a:cubicBezTo>
                <a:close/>
              </a:path>
            </a:pathLst>
          </a:custGeom>
          <a:solidFill>
            <a:schemeClr val="accent2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967106" y="3936708"/>
            <a:ext cx="3551794" cy="18697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       本地推理优化，支持多种加速技术，部署流程简化。</a:t>
            </a:r>
            <a:endParaRPr kumimoji="1" lang="zh-CN" altLang="en-US" sz="2800"/>
          </a:p>
        </p:txBody>
      </p:sp>
      <p:sp>
        <p:nvSpPr>
          <p:cNvPr id="9" name="标题 1"/>
          <p:cNvSpPr txBox="1"/>
          <p:nvPr/>
        </p:nvSpPr>
        <p:spPr>
          <a:xfrm>
            <a:off x="7967106" y="3570607"/>
            <a:ext cx="3551794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部署便利性强</a:t>
            </a:r>
            <a:endParaRPr kumimoji="1" lang="zh-CN" altLang="en-US" sz="2800"/>
          </a:p>
        </p:txBody>
      </p:sp>
      <p:sp>
        <p:nvSpPr>
          <p:cNvPr id="10" name="标题 1"/>
          <p:cNvSpPr txBox="1"/>
          <p:nvPr/>
        </p:nvSpPr>
        <p:spPr>
          <a:xfrm>
            <a:off x="660400" y="3936708"/>
            <a:ext cx="3551794" cy="18697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          对比ResNet34与YOLOv5，ResNet50在花卉分类精度上有显著提升。</a:t>
            </a:r>
            <a:endParaRPr kumimoji="1" lang="zh-CN" altLang="en-US" sz="2800"/>
          </a:p>
        </p:txBody>
      </p:sp>
      <p:sp>
        <p:nvSpPr>
          <p:cNvPr id="11" name="标题 1"/>
          <p:cNvSpPr txBox="1"/>
          <p:nvPr/>
        </p:nvSpPr>
        <p:spPr>
          <a:xfrm>
            <a:off x="660400" y="3570607"/>
            <a:ext cx="3551794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分类精度高</a:t>
            </a:r>
            <a:endParaRPr kumimoji="1" lang="zh-CN" altLang="en-US" sz="2800"/>
          </a:p>
        </p:txBody>
      </p:sp>
      <p:sp>
        <p:nvSpPr>
          <p:cNvPr id="12" name="标题 1"/>
          <p:cNvSpPr txBox="1"/>
          <p:nvPr/>
        </p:nvSpPr>
        <p:spPr>
          <a:xfrm>
            <a:off x="3058964" y="1598030"/>
            <a:ext cx="6061372" cy="12289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        PaddlePaddle对ResNet50深度优化，训练收敛速度快，模型压缩效果好。</a:t>
            </a:r>
            <a:endParaRPr kumimoji="1" lang="zh-CN" altLang="en-US" sz="2800"/>
          </a:p>
        </p:txBody>
      </p:sp>
      <p:sp>
        <p:nvSpPr>
          <p:cNvPr id="13" name="标题 1"/>
          <p:cNvSpPr txBox="1"/>
          <p:nvPr/>
        </p:nvSpPr>
        <p:spPr>
          <a:xfrm>
            <a:off x="3058488" y="1231929"/>
            <a:ext cx="6062324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框架适配性好</a:t>
            </a:r>
            <a:endParaRPr kumimoji="1" lang="zh-CN" altLang="en-US" sz="2800"/>
          </a:p>
        </p:txBody>
      </p:sp>
      <p:sp>
        <p:nvSpPr>
          <p:cNvPr id="14" name="标题 1"/>
          <p:cNvSpPr txBox="1"/>
          <p:nvPr/>
        </p:nvSpPr>
        <p:spPr>
          <a:xfrm>
            <a:off x="5663453" y="3418207"/>
            <a:ext cx="876798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450632" y="4181532"/>
            <a:ext cx="876798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901849" y="4181532"/>
            <a:ext cx="876798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方法优势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4080496"/>
            <a:ext cx="12192000" cy="2777504"/>
          </a:xfrm>
          <a:custGeom>
            <a:avLst/>
            <a:gdLst>
              <a:gd name="connsiteX0" fmla="*/ 6096000 w 12192000"/>
              <a:gd name="connsiteY0" fmla="*/ 0 h 2777504"/>
              <a:gd name="connsiteX1" fmla="*/ 12157261 w 12192000"/>
              <a:gd name="connsiteY1" fmla="*/ 805858 h 2777504"/>
              <a:gd name="connsiteX2" fmla="*/ 12192000 w 12192000"/>
              <a:gd name="connsiteY2" fmla="*/ 818321 h 2777504"/>
              <a:gd name="connsiteX3" fmla="*/ 12192000 w 12192000"/>
              <a:gd name="connsiteY3" fmla="*/ 2777504 h 2777504"/>
              <a:gd name="connsiteX4" fmla="*/ 0 w 12192000"/>
              <a:gd name="connsiteY4" fmla="*/ 2777504 h 2777504"/>
              <a:gd name="connsiteX5" fmla="*/ 0 w 12192000"/>
              <a:gd name="connsiteY5" fmla="*/ 818321 h 2777504"/>
              <a:gd name="connsiteX6" fmla="*/ 34739 w 12192000"/>
              <a:gd name="connsiteY6" fmla="*/ 805858 h 2777504"/>
              <a:gd name="connsiteX7" fmla="*/ 6096000 w 12192000"/>
              <a:gd name="connsiteY7" fmla="*/ 0 h 2777504"/>
            </a:gdLst>
            <a:ahLst/>
            <a:cxnLst/>
            <a:rect l="l" t="t" r="r" b="b"/>
            <a:pathLst>
              <a:path w="12192000" h="2777504">
                <a:moveTo>
                  <a:pt x="6096000" y="0"/>
                </a:moveTo>
                <a:cubicBezTo>
                  <a:pt x="8536220" y="0"/>
                  <a:pt x="10716548" y="313701"/>
                  <a:pt x="12157261" y="805858"/>
                </a:cubicBezTo>
                <a:lnTo>
                  <a:pt x="12192000" y="818321"/>
                </a:lnTo>
                <a:lnTo>
                  <a:pt x="12192000" y="2777504"/>
                </a:lnTo>
                <a:lnTo>
                  <a:pt x="0" y="2777504"/>
                </a:lnTo>
                <a:lnTo>
                  <a:pt x="0" y="818321"/>
                </a:lnTo>
                <a:lnTo>
                  <a:pt x="34739" y="805858"/>
                </a:lnTo>
                <a:cubicBezTo>
                  <a:pt x="1475452" y="313701"/>
                  <a:pt x="3655780" y="0"/>
                  <a:pt x="609600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2"/>
            </p:custDataLst>
          </p:nvPr>
        </p:nvSpPr>
        <p:spPr>
          <a:xfrm>
            <a:off x="661882" y="1884762"/>
            <a:ext cx="2991701" cy="4013709"/>
          </a:xfrm>
          <a:prstGeom prst="roundRect">
            <a:avLst>
              <a:gd name="adj" fmla="val 4912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254000" dir="16200000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878930" y="2108210"/>
            <a:ext cx="1007166" cy="1007166"/>
          </a:xfrm>
          <a:prstGeom prst="ellipse">
            <a:avLst/>
          </a:prstGeom>
          <a:noFill/>
          <a:ln w="28575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995141" y="2224421"/>
            <a:ext cx="774743" cy="774743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5"/>
            </p:custDataLst>
          </p:nvPr>
        </p:nvSpPr>
        <p:spPr>
          <a:xfrm>
            <a:off x="1199751" y="2413817"/>
            <a:ext cx="365525" cy="39595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6"/>
            </p:custDataLst>
          </p:nvPr>
        </p:nvSpPr>
        <p:spPr>
          <a:xfrm>
            <a:off x="4593800" y="1368780"/>
            <a:ext cx="2991701" cy="4013709"/>
          </a:xfrm>
          <a:prstGeom prst="roundRect">
            <a:avLst>
              <a:gd name="adj" fmla="val 4912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254000" dir="16200000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7"/>
            </p:custDataLst>
          </p:nvPr>
        </p:nvSpPr>
        <p:spPr>
          <a:xfrm>
            <a:off x="4805656" y="1558705"/>
            <a:ext cx="1007166" cy="1007166"/>
          </a:xfrm>
          <a:prstGeom prst="ellipse">
            <a:avLst/>
          </a:prstGeom>
          <a:noFill/>
          <a:ln w="28575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8"/>
            </p:custDataLst>
          </p:nvPr>
        </p:nvSpPr>
        <p:spPr>
          <a:xfrm>
            <a:off x="4921867" y="1674916"/>
            <a:ext cx="774743" cy="774743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9"/>
            </p:custDataLst>
          </p:nvPr>
        </p:nvSpPr>
        <p:spPr>
          <a:xfrm>
            <a:off x="5148586" y="1851612"/>
            <a:ext cx="346707" cy="39595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0"/>
            </p:custDataLst>
          </p:nvPr>
        </p:nvSpPr>
        <p:spPr>
          <a:xfrm>
            <a:off x="8525718" y="1884762"/>
            <a:ext cx="2991701" cy="4013709"/>
          </a:xfrm>
          <a:prstGeom prst="roundRect">
            <a:avLst>
              <a:gd name="adj" fmla="val 4912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254000" dir="16200000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1"/>
            </p:custDataLst>
          </p:nvPr>
        </p:nvSpPr>
        <p:spPr>
          <a:xfrm>
            <a:off x="8748194" y="2074687"/>
            <a:ext cx="1007166" cy="1007166"/>
          </a:xfrm>
          <a:prstGeom prst="ellipse">
            <a:avLst/>
          </a:prstGeom>
          <a:noFill/>
          <a:ln w="28575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2"/>
            </p:custDataLst>
          </p:nvPr>
        </p:nvSpPr>
        <p:spPr>
          <a:xfrm>
            <a:off x="8864405" y="2190898"/>
            <a:ext cx="774743" cy="774743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3"/>
            </p:custDataLst>
          </p:nvPr>
        </p:nvSpPr>
        <p:spPr>
          <a:xfrm>
            <a:off x="9053801" y="2391673"/>
            <a:ext cx="395952" cy="373193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4"/>
            </p:custDataLst>
          </p:nvPr>
        </p:nvSpPr>
        <p:spPr>
          <a:xfrm>
            <a:off x="875363" y="3349220"/>
            <a:ext cx="2591870" cy="64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3175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计算资源需求高</a:t>
            </a:r>
            <a:endParaRPr kumimoji="1" lang="zh-CN" altLang="en-US" sz="2800"/>
          </a:p>
        </p:txBody>
      </p:sp>
      <p:sp>
        <p:nvSpPr>
          <p:cNvPr id="19" name="标题 1"/>
          <p:cNvSpPr txBox="1"/>
          <p:nvPr>
            <p:custDataLst>
              <p:tags r:id="rId15"/>
            </p:custDataLst>
          </p:nvPr>
        </p:nvSpPr>
        <p:spPr>
          <a:xfrm>
            <a:off x="876300" y="4000156"/>
            <a:ext cx="2590800" cy="177167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训练成本高，单张图像推理耗时长，实时性较差。</a:t>
            </a:r>
            <a:endParaRPr kumimoji="1" lang="zh-CN" altLang="en-US" sz="2400"/>
          </a:p>
        </p:txBody>
      </p:sp>
      <p:sp>
        <p:nvSpPr>
          <p:cNvPr id="20" name="标题 1"/>
          <p:cNvSpPr txBox="1"/>
          <p:nvPr>
            <p:custDataLst>
              <p:tags r:id="rId16"/>
            </p:custDataLst>
          </p:nvPr>
        </p:nvSpPr>
        <p:spPr>
          <a:xfrm>
            <a:off x="4828390" y="2799128"/>
            <a:ext cx="2553770" cy="64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3175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场景适应性差</a:t>
            </a:r>
            <a:endParaRPr kumimoji="1" lang="en-US" altLang="zh-CN" sz="2800">
              <a:ln w="3175">
                <a:noFill/>
              </a:ln>
              <a:solidFill>
                <a:srgbClr val="0563C1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21" name="标题 1"/>
          <p:cNvSpPr txBox="1"/>
          <p:nvPr>
            <p:custDataLst>
              <p:tags r:id="rId17"/>
            </p:custDataLst>
          </p:nvPr>
        </p:nvSpPr>
        <p:spPr>
          <a:xfrm>
            <a:off x="4826000" y="3484174"/>
            <a:ext cx="2552700" cy="177167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无法处理多花卉同框场景，对遮挡/模糊图像鲁棒性低。</a:t>
            </a:r>
            <a:endParaRPr kumimoji="1" lang="zh-CN" altLang="en-US" sz="2400"/>
          </a:p>
        </p:txBody>
      </p:sp>
      <p:sp>
        <p:nvSpPr>
          <p:cNvPr id="22" name="标题 1"/>
          <p:cNvSpPr txBox="1"/>
          <p:nvPr>
            <p:custDataLst>
              <p:tags r:id="rId18"/>
            </p:custDataLst>
          </p:nvPr>
        </p:nvSpPr>
        <p:spPr>
          <a:xfrm>
            <a:off x="8773008" y="3318890"/>
            <a:ext cx="2529992" cy="64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3175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模型压缩损耗大</a:t>
            </a:r>
            <a:endParaRPr kumimoji="1" lang="zh-CN" altLang="en-US" sz="2800"/>
          </a:p>
        </p:txBody>
      </p:sp>
      <p:sp>
        <p:nvSpPr>
          <p:cNvPr id="23" name="标题 1"/>
          <p:cNvSpPr txBox="1"/>
          <p:nvPr>
            <p:custDataLst>
              <p:tags r:id="rId19"/>
            </p:custDataLst>
          </p:nvPr>
        </p:nvSpPr>
        <p:spPr>
          <a:xfrm>
            <a:off x="8775700" y="4000156"/>
            <a:ext cx="2527300" cy="177167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量化后精度下降，影响模型性能。</a:t>
            </a:r>
            <a:endParaRPr kumimoji="1" lang="en-US" altLang="zh-CN" sz="2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方法局限</a:t>
            </a: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03617" y="1913859"/>
            <a:ext cx="5920467" cy="3444949"/>
          </a:xfrm>
          <a:prstGeom prst="roundRect">
            <a:avLst>
              <a:gd name="adj" fmla="val 6756"/>
            </a:avLst>
          </a:prstGeom>
          <a:solidFill>
            <a:srgbClr val="FFFFFF">
              <a:alpha val="90000"/>
            </a:srgbClr>
          </a:solidFill>
          <a:ln w="6350" cap="sq">
            <a:noFill/>
            <a:miter/>
          </a:ln>
          <a:effectLst>
            <a:outerShdw blurRad="254000" dist="38100" dir="216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2953455" y="-1032571"/>
            <a:ext cx="892705" cy="539238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73785" y="1134745"/>
            <a:ext cx="4678680" cy="8680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场景需求匹配</a:t>
            </a:r>
            <a:endParaRPr kumimoji="1" lang="zh-CN" altLang="en-US" sz="3200"/>
          </a:p>
        </p:txBody>
      </p:sp>
      <p:sp>
        <p:nvSpPr>
          <p:cNvPr id="8" name="标题 1"/>
          <p:cNvSpPr txBox="1"/>
          <p:nvPr/>
        </p:nvSpPr>
        <p:spPr>
          <a:xfrm>
            <a:off x="737235" y="2179955"/>
            <a:ext cx="5886450" cy="32569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 panose="020B0400000000000000" charset="-122"/>
                <a:cs typeface="Source Han Sans" panose="020B0400000000000000" charset="-122"/>
              </a:rPr>
              <a:t>根据实际场景需求，配合检测模型或轻量化方案，优化花卉识别应用</a:t>
            </a:r>
            <a:r>
              <a:rPr kumimoji="1" lang="en-US" altLang="zh-CN" sz="2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endParaRPr kumimoji="1" lang="en-US" altLang="zh-CN" sz="20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ea typeface="Source Han Sans" panose="020B0400000000000000" charset="-122"/>
              <a:cs typeface="Source Han Sans" panose="020B04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0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综上所述：</a:t>
            </a:r>
            <a:r>
              <a:rPr lang="en-US" altLang="zh-CN" sz="20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ResNet50+PaddlePaddle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方案在静态花卉精确分类场景具有显著优势，但在实时性、多目标处理等方面存在局限。建议根据实际场景需求配合检测模型或轻量化方案使用，更符合我们小组实验的需求，但也有改进的地方，还请老师批评指正。</a:t>
            </a:r>
            <a:endParaRPr lang="zh-CN" altLang="zh-CN" sz="20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kumimoji="1" lang="zh-CN" altLang="en-US" sz="2000" dirty="0"/>
          </a:p>
        </p:txBody>
      </p:sp>
      <p:sp>
        <p:nvSpPr>
          <p:cNvPr id="9" name="标题 1"/>
          <p:cNvSpPr txBox="1"/>
          <p:nvPr/>
        </p:nvSpPr>
        <p:spPr>
          <a:xfrm flipH="1">
            <a:off x="8083933" y="1601583"/>
            <a:ext cx="3654838" cy="3654834"/>
          </a:xfrm>
          <a:prstGeom prst="donut">
            <a:avLst>
              <a:gd name="adj" fmla="val 11975"/>
            </a:avLst>
          </a:prstGeom>
          <a:gradFill>
            <a:gsLst>
              <a:gs pos="9000">
                <a:schemeClr val="accent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8661304" y="2181306"/>
            <a:ext cx="2500097" cy="2495388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10728" y="2552138"/>
            <a:ext cx="1947036" cy="1753723"/>
          </a:xfrm>
          <a:custGeom>
            <a:avLst/>
            <a:gdLst>
              <a:gd name="connsiteX0" fmla="*/ 418338 w 418337"/>
              <a:gd name="connsiteY0" fmla="*/ 0 h 405764"/>
              <a:gd name="connsiteX1" fmla="*/ 418338 w 418337"/>
              <a:gd name="connsiteY1" fmla="*/ 405765 h 405764"/>
              <a:gd name="connsiteX2" fmla="*/ 201740 w 418337"/>
              <a:gd name="connsiteY2" fmla="*/ 305276 h 405764"/>
              <a:gd name="connsiteX3" fmla="*/ 180308 w 418337"/>
              <a:gd name="connsiteY3" fmla="*/ 305276 h 405764"/>
              <a:gd name="connsiteX4" fmla="*/ 180308 w 418337"/>
              <a:gd name="connsiteY4" fmla="*/ 405765 h 405764"/>
              <a:gd name="connsiteX5" fmla="*/ 0 w 418337"/>
              <a:gd name="connsiteY5" fmla="*/ 202883 h 405764"/>
              <a:gd name="connsiteX6" fmla="*/ 180308 w 418337"/>
              <a:gd name="connsiteY6" fmla="*/ 0 h 405764"/>
              <a:gd name="connsiteX7" fmla="*/ 180308 w 418337"/>
              <a:gd name="connsiteY7" fmla="*/ 100489 h 405764"/>
              <a:gd name="connsiteX8" fmla="*/ 201740 w 418337"/>
              <a:gd name="connsiteY8" fmla="*/ 100489 h 405764"/>
              <a:gd name="connsiteX9" fmla="*/ 418338 w 418337"/>
              <a:gd name="connsiteY9" fmla="*/ 0 h 405764"/>
              <a:gd name="connsiteX10" fmla="*/ 418338 w 418337"/>
              <a:gd name="connsiteY10" fmla="*/ 0 h 405764"/>
            </a:gdLst>
            <a:ahLst/>
            <a:cxnLst/>
            <a:rect l="l" t="t" r="r" b="b"/>
            <a:pathLst>
              <a:path w="418337" h="405764">
                <a:moveTo>
                  <a:pt x="418338" y="0"/>
                </a:moveTo>
                <a:lnTo>
                  <a:pt x="418338" y="405765"/>
                </a:lnTo>
                <a:cubicBezTo>
                  <a:pt x="327470" y="313468"/>
                  <a:pt x="201740" y="305276"/>
                  <a:pt x="201740" y="305276"/>
                </a:cubicBezTo>
                <a:lnTo>
                  <a:pt x="180308" y="305276"/>
                </a:lnTo>
                <a:lnTo>
                  <a:pt x="180308" y="405765"/>
                </a:lnTo>
                <a:lnTo>
                  <a:pt x="0" y="202883"/>
                </a:lnTo>
                <a:lnTo>
                  <a:pt x="180308" y="0"/>
                </a:lnTo>
                <a:lnTo>
                  <a:pt x="180308" y="100489"/>
                </a:lnTo>
                <a:lnTo>
                  <a:pt x="201740" y="100489"/>
                </a:lnTo>
                <a:cubicBezTo>
                  <a:pt x="201740" y="100489"/>
                  <a:pt x="327470" y="92297"/>
                  <a:pt x="418338" y="0"/>
                </a:cubicBezTo>
                <a:lnTo>
                  <a:pt x="418338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80000">
                <a:schemeClr val="accent1">
                  <a:alpha val="37000"/>
                </a:schemeClr>
              </a:gs>
              <a:gs pos="100000">
                <a:schemeClr val="accent1">
                  <a:alpha val="58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21634" y="3039224"/>
            <a:ext cx="779436" cy="779551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5395760" y="2179704"/>
            <a:ext cx="1026282" cy="1026281"/>
          </a:xfrm>
          <a:prstGeom prst="donut">
            <a:avLst>
              <a:gd name="adj" fmla="val 18318"/>
            </a:avLst>
          </a:prstGeom>
          <a:gradFill>
            <a:gsLst>
              <a:gs pos="9000">
                <a:schemeClr val="accent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技术选型建议</a:t>
            </a: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-1" y="0"/>
            <a:ext cx="12211963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24557" y="1438774"/>
            <a:ext cx="6833466" cy="3626565"/>
          </a:xfrm>
          <a:prstGeom prst="rect">
            <a:avLst/>
          </a:prstGeom>
          <a:noFill/>
          <a:ln w="12700" cap="sq">
            <a:gradFill>
              <a:gsLst>
                <a:gs pos="0">
                  <a:schemeClr val="bg1">
                    <a:alpha val="0"/>
                  </a:schemeClr>
                </a:gs>
                <a:gs pos="85000">
                  <a:schemeClr val="bg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9417" y="497503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 flipV="1">
            <a:off x="7329417" y="134264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87088" y="640848"/>
            <a:ext cx="614731" cy="640732"/>
          </a:xfrm>
          <a:prstGeom prst="star4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279398" y="4275689"/>
            <a:ext cx="6533317" cy="48060"/>
          </a:xfrm>
          <a:custGeom>
            <a:avLst/>
            <a:gdLst>
              <a:gd name="connsiteX0" fmla="*/ 0 w 2574831"/>
              <a:gd name="connsiteY0" fmla="*/ 0 h 45719"/>
              <a:gd name="connsiteX1" fmla="*/ 2574831 w 2574831"/>
              <a:gd name="connsiteY1" fmla="*/ 0 h 45719"/>
              <a:gd name="connsiteX2" fmla="*/ 2574831 w 2574831"/>
              <a:gd name="connsiteY2" fmla="*/ 45719 h 45719"/>
              <a:gd name="connsiteX3" fmla="*/ 0 w 2574831"/>
              <a:gd name="connsiteY3" fmla="*/ 45719 h 45719"/>
            </a:gdLst>
            <a:ahLst/>
            <a:cxnLst/>
            <a:rect l="l" t="t" r="r" b="b"/>
            <a:pathLst>
              <a:path w="2574831" h="45719">
                <a:moveTo>
                  <a:pt x="0" y="0"/>
                </a:moveTo>
                <a:lnTo>
                  <a:pt x="2574831" y="0"/>
                </a:lnTo>
                <a:lnTo>
                  <a:pt x="2574831" y="45719"/>
                </a:lnTo>
                <a:lnTo>
                  <a:pt x="0" y="45719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191166" y="227620"/>
            <a:ext cx="6477980" cy="647798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标题 1"/>
          <p:cNvSpPr txBox="1"/>
          <p:nvPr/>
        </p:nvSpPr>
        <p:spPr>
          <a:xfrm>
            <a:off x="2749550" y="529974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34254" y="1007401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4058" y="2013392"/>
            <a:ext cx="6669956" cy="2097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谢谢大家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>
            <a:off x="0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-1" y="0"/>
            <a:ext cx="12211963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4572000" y="1438774"/>
            <a:ext cx="7015404" cy="3626565"/>
          </a:xfrm>
          <a:prstGeom prst="rect">
            <a:avLst/>
          </a:prstGeom>
          <a:noFill/>
          <a:ln w="12700" cap="sq">
            <a:gradFill>
              <a:gsLst>
                <a:gs pos="0">
                  <a:schemeClr val="bg1">
                    <a:alpha val="0"/>
                  </a:schemeClr>
                </a:gs>
                <a:gs pos="85000">
                  <a:schemeClr val="bg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9160" y="497503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4499160" y="134264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72000" y="2750461"/>
            <a:ext cx="7180504" cy="207712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实验背景与目的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369961" y="1762614"/>
            <a:ext cx="823339" cy="858163"/>
          </a:xfrm>
          <a:prstGeom prst="star4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-567477" y="227620"/>
            <a:ext cx="6477980" cy="647798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7726040" y="1721093"/>
            <a:ext cx="2776307" cy="11163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639259" y="472824"/>
            <a:ext cx="2035218" cy="23645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91436" y="5532568"/>
            <a:ext cx="6804010" cy="705802"/>
          </a:xfrm>
          <a:prstGeom prst="rightArrow">
            <a:avLst>
              <a:gd name="adj1" fmla="val 50000"/>
              <a:gd name="adj2" fmla="val 63279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9298901" y="529974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1514197" y="1007401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08875" y="2150956"/>
            <a:ext cx="900001" cy="900000"/>
          </a:xfrm>
          <a:prstGeom prst="ellipse">
            <a:avLst/>
          </a:prstGeom>
          <a:gradFill>
            <a:gsLst>
              <a:gs pos="600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190500" dist="1016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889760" y="1481455"/>
            <a:ext cx="8432165" cy="40322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</a:t>
            </a:r>
            <a:r>
              <a:rPr kumimoji="1" lang="en-US" altLang="zh-CN" sz="44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探索大模型技术</a:t>
            </a:r>
            <a:endParaRPr kumimoji="1" lang="en-US" altLang="zh-CN" sz="4400">
              <a:ln w="12700">
                <a:noFill/>
              </a:ln>
              <a:solidFill>
                <a:srgbClr val="0563C1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marL="285750" indent="-285750" algn="l">
              <a:lnSpc>
                <a:spcPct val="110000"/>
              </a:lnSpc>
              <a:buFont typeface="Wingdings" panose="05000000000000000000" charset="0"/>
              <a:buChar char="l"/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使用ResNet50模型及百度飞桨平台，实现花卉识别。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我们小组使用 ResNet50模型进行花卉识别实验，使用百度飞桨训练平台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，</a:t>
            </a: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训练完成后部署到本地，以实现使用大模型技术进行花卉识别的目的。
</a:t>
            </a:r>
            <a:endParaRPr kumimoji="1" lang="zh-CN" altLang="en-US" sz="2800"/>
          </a:p>
        </p:txBody>
      </p:sp>
      <p:sp>
        <p:nvSpPr>
          <p:cNvPr id="7" name="标题 1"/>
          <p:cNvSpPr txBox="1"/>
          <p:nvPr/>
        </p:nvSpPr>
        <p:spPr>
          <a:xfrm>
            <a:off x="841259" y="2420956"/>
            <a:ext cx="435233" cy="360000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实验背景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与目的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cxnSp>
        <p:nvCxnSpPr>
          <p:cNvPr id="10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>
            <a:off x="0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-1" y="0"/>
            <a:ext cx="12211963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4572000" y="1438774"/>
            <a:ext cx="7015404" cy="3626565"/>
          </a:xfrm>
          <a:prstGeom prst="rect">
            <a:avLst/>
          </a:prstGeom>
          <a:noFill/>
          <a:ln w="12700" cap="sq">
            <a:gradFill>
              <a:gsLst>
                <a:gs pos="0">
                  <a:schemeClr val="bg1">
                    <a:alpha val="0"/>
                  </a:schemeClr>
                </a:gs>
                <a:gs pos="85000">
                  <a:schemeClr val="bg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9160" y="497503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4499160" y="134264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72000" y="2750461"/>
            <a:ext cx="7180504" cy="207712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花卉集构建过程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369961" y="1762614"/>
            <a:ext cx="823339" cy="858163"/>
          </a:xfrm>
          <a:prstGeom prst="star4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-567477" y="227620"/>
            <a:ext cx="6477980" cy="647798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7726040" y="1721093"/>
            <a:ext cx="2776307" cy="11163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639259" y="472824"/>
            <a:ext cx="2035218" cy="23645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91436" y="5532568"/>
            <a:ext cx="6804010" cy="705802"/>
          </a:xfrm>
          <a:prstGeom prst="rightArrow">
            <a:avLst>
              <a:gd name="adj1" fmla="val 50000"/>
              <a:gd name="adj2" fmla="val 63279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9298901" y="529974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1514197" y="1007401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 rot="5400000">
            <a:off x="46210" y="2652509"/>
            <a:ext cx="1025180" cy="116437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t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36000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2028823" y="1608591"/>
            <a:ext cx="3582268" cy="3575927"/>
            <a:chOff x="2028824" y="2901809"/>
            <a:chExt cx="2314576" cy="2282709"/>
          </a:xfrm>
        </p:grpSpPr>
        <p:sp>
          <p:nvSpPr>
            <p:cNvPr id="6" name="标题 1"/>
            <p:cNvSpPr txBox="1"/>
            <p:nvPr/>
          </p:nvSpPr>
          <p:spPr>
            <a:xfrm>
              <a:off x="2028824" y="3587609"/>
              <a:ext cx="2314576" cy="1596909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28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Source Han Sans" panose="020B0400000000000000" charset="-122"/>
                  <a:ea typeface="Source Han Sans" panose="020B0400000000000000" charset="-122"/>
                  <a:cs typeface="Source Han Sans" panose="020B0400000000000000" charset="-122"/>
                </a:rPr>
                <a:t>使用Python爬虫工具，从百度图片搜索引擎抓取海棠花、菊花等五类花卉图片</a:t>
              </a:r>
              <a:r>
                <a:rPr kumimoji="1" lang="en-US" altLang="zh-CN" sz="28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Source Han Sans" panose="020B0400000000000000" charset="-122"/>
                  <a:ea typeface="Source Han Sans" panose="020B0400000000000000" charset="-122"/>
                  <a:cs typeface="Source Han Sans" panose="020B0400000000000000" charset="-122"/>
                </a:rPr>
                <a:t>。</a:t>
              </a:r>
              <a:endParaRPr kumimoji="1" lang="zh-CN" altLang="en-US" sz="2800" dirty="0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2028824" y="2901809"/>
              <a:ext cx="2148321" cy="530109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28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Source Han Sans CN Bold" panose="020B0800000000000000" charset="-122"/>
                  <a:ea typeface="Source Han Sans CN Bold" panose="020B0800000000000000" charset="-122"/>
                  <a:cs typeface="Source Han Sans CN Bold" panose="020B0800000000000000" charset="-122"/>
                </a:rPr>
                <a:t>爬虫抓取数据</a:t>
              </a:r>
              <a:endParaRPr kumimoji="1" lang="zh-CN" altLang="en-US" sz="2800" dirty="0"/>
            </a:p>
          </p:txBody>
        </p:sp>
      </p:grpSp>
      <p:sp>
        <p:nvSpPr>
          <p:cNvPr id="8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数据来源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  <p:pic>
        <p:nvPicPr>
          <p:cNvPr id="11" name="图片 10" descr="24ee63e36fbb60dde4c08b185d9ac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336" y="1319646"/>
            <a:ext cx="5132321" cy="38648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4004310" y="836930"/>
            <a:ext cx="36000" cy="81915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14960" y="-121920"/>
            <a:ext cx="36000" cy="77724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1602401" y="652721"/>
            <a:ext cx="9017108" cy="3198139"/>
            <a:chOff x="660400" y="2958269"/>
            <a:chExt cx="1995019" cy="1723303"/>
          </a:xfrm>
        </p:grpSpPr>
        <p:sp>
          <p:nvSpPr>
            <p:cNvPr id="11" name="标题 1"/>
            <p:cNvSpPr txBox="1"/>
            <p:nvPr/>
          </p:nvSpPr>
          <p:spPr>
            <a:xfrm>
              <a:off x="745154" y="2958269"/>
              <a:ext cx="1851019" cy="57821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b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2400" dirty="0" err="1">
                  <a:ln w="12700">
                    <a:noFill/>
                  </a:ln>
                  <a:solidFill>
                    <a:srgbClr val="0563C1">
                      <a:alpha val="100000"/>
                    </a:srgbClr>
                  </a:solidFill>
                  <a:latin typeface="Source Han Sans CN Bold" panose="020B0800000000000000" charset="-122"/>
                  <a:ea typeface="Source Han Sans CN Bold" panose="020B0800000000000000" charset="-122"/>
                  <a:cs typeface="Source Han Sans CN Bold" panose="020B0800000000000000" charset="-122"/>
                </a:rPr>
                <a:t>划分训练与验证集</a:t>
              </a:r>
              <a:endParaRPr kumimoji="1" lang="zh-CN" altLang="en-US" sz="2400" dirty="0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660400" y="3548457"/>
              <a:ext cx="1995019" cy="113311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仿宋" panose="02010609060101010101" pitchFamily="49" charset="-122"/>
                  <a:ea typeface="仿宋" panose="02010609060101010101" pitchFamily="49" charset="-122"/>
                  <a:cs typeface="Source Han Sans" panose="020B0400000000000000" charset="-122"/>
                </a:rPr>
                <a:t>每类花卉抽取100张照片作为训练集，20张作为验证集，为图片打标签。</a:t>
              </a:r>
              <a:endParaRPr kumimoji="1" lang="zh-CN" altLang="en-US" sz="2400" dirty="0">
                <a:latin typeface="仿宋" panose="02010609060101010101" pitchFamily="49" charset="-122"/>
                <a:ea typeface="仿宋" panose="02010609060101010101" pitchFamily="49" charset="-122"/>
              </a:endParaRPr>
            </a:p>
          </p:txBody>
        </p:sp>
      </p:grpSp>
      <p:sp>
        <p:nvSpPr>
          <p:cNvPr id="13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数据集划分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  <p:grpSp>
        <p:nvGrpSpPr>
          <p:cNvPr id="21" name="组合 20"/>
          <p:cNvGrpSpPr/>
          <p:nvPr/>
        </p:nvGrpSpPr>
        <p:grpSpPr>
          <a:xfrm>
            <a:off x="1180080" y="3092639"/>
            <a:ext cx="10050178" cy="3112636"/>
            <a:chOff x="1566130" y="3977643"/>
            <a:chExt cx="9250480" cy="2308921"/>
          </a:xfrm>
        </p:grpSpPr>
        <p:pic>
          <p:nvPicPr>
            <p:cNvPr id="18" name="图片 17" descr="59293122bb7af115b98bdf3fd98042c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22393" y="3977643"/>
              <a:ext cx="2894217" cy="2308921"/>
            </a:xfrm>
            <a:prstGeom prst="rect">
              <a:avLst/>
            </a:prstGeom>
          </p:spPr>
        </p:pic>
        <p:pic>
          <p:nvPicPr>
            <p:cNvPr id="19" name="图片 18" descr="8217a47868f63d2bd2cdff0a271ccf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66130" y="3981347"/>
              <a:ext cx="2822596" cy="2305217"/>
            </a:xfrm>
            <a:prstGeom prst="rect">
              <a:avLst/>
            </a:prstGeom>
          </p:spPr>
        </p:pic>
        <p:pic>
          <p:nvPicPr>
            <p:cNvPr id="20" name="图片 19" descr="be9c1283aecddd2925729fc1f2a21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06464" y="3977643"/>
              <a:ext cx="2822596" cy="230892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>
            <a:off x="0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-1" y="0"/>
            <a:ext cx="12211963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4572000" y="1438774"/>
            <a:ext cx="7015404" cy="3626565"/>
          </a:xfrm>
          <a:prstGeom prst="rect">
            <a:avLst/>
          </a:prstGeom>
          <a:noFill/>
          <a:ln w="12700" cap="sq">
            <a:gradFill>
              <a:gsLst>
                <a:gs pos="0">
                  <a:schemeClr val="bg1">
                    <a:alpha val="0"/>
                  </a:schemeClr>
                </a:gs>
                <a:gs pos="85000">
                  <a:schemeClr val="bg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9160" y="497503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4499160" y="1342646"/>
            <a:ext cx="180606" cy="180606"/>
          </a:xfrm>
          <a:prstGeom prst="corner">
            <a:avLst>
              <a:gd name="adj1" fmla="val 13900"/>
              <a:gd name="adj2" fmla="val 143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72000" y="2750461"/>
            <a:ext cx="7180504" cy="207712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所选用的算法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369961" y="1762614"/>
            <a:ext cx="823339" cy="858163"/>
          </a:xfrm>
          <a:prstGeom prst="star4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-567477" y="227620"/>
            <a:ext cx="6477980" cy="647798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7726040" y="1721093"/>
            <a:ext cx="2776307" cy="11163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639259" y="472824"/>
            <a:ext cx="2035218" cy="23645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9670" tIns="49835" rIns="99670" bIns="49835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91436" y="5532568"/>
            <a:ext cx="6804010" cy="705802"/>
          </a:xfrm>
          <a:prstGeom prst="rightArrow">
            <a:avLst>
              <a:gd name="adj1" fmla="val 50000"/>
              <a:gd name="adj2" fmla="val 63279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9298901" y="529974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1514197" y="1007401"/>
            <a:ext cx="163510" cy="1635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15998" b="15998"/>
          <a:stretch>
            <a:fillRect/>
          </a:stretch>
        </p:blipFill>
        <p:spPr>
          <a:xfrm flipH="1">
            <a:off x="-1" y="0"/>
            <a:ext cx="122119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1658600" cy="6858000"/>
          </a:xfrm>
          <a:prstGeom prst="rect">
            <a:avLst/>
          </a:prstGeom>
          <a:gradFill>
            <a:gsLst>
              <a:gs pos="45000">
                <a:schemeClr val="accent1">
                  <a:alpha val="9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2788" y="130629"/>
            <a:ext cx="11846424" cy="6596743"/>
          </a:xfrm>
          <a:prstGeom prst="roundRect">
            <a:avLst>
              <a:gd name="adj" fmla="val 4724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385274" y="3146411"/>
            <a:ext cx="320709" cy="31036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828165" y="1158240"/>
            <a:ext cx="8203565" cy="4667250"/>
            <a:chOff x="1994367" y="2599356"/>
            <a:chExt cx="8203266" cy="1404471"/>
          </a:xfrm>
        </p:grpSpPr>
        <p:sp>
          <p:nvSpPr>
            <p:cNvPr id="6" name="标题 1"/>
            <p:cNvSpPr txBox="1"/>
            <p:nvPr/>
          </p:nvSpPr>
          <p:spPr>
            <a:xfrm>
              <a:off x="10095151" y="2599356"/>
              <a:ext cx="102482" cy="1404471"/>
            </a:xfrm>
            <a:prstGeom prst="rect">
              <a:avLst/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2948110" y="2851066"/>
              <a:ext cx="6858616" cy="105181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indent="266700" algn="just"/>
              <a:r>
                <a:rPr lang="zh-CN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传统深度网络在训练时会出现梯度衰减问题（反向传播时梯度逐层减弱），导致深层网络难以有效学习。</a:t>
              </a:r>
              <a:r>
                <a:rPr lang="en-US" altLang="zh-CN" sz="2800" kern="100" dirty="0" err="1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ResNet</a:t>
              </a:r>
              <a:r>
                <a:rPr lang="zh-CN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创新性地引入残差连接</a:t>
              </a:r>
              <a:r>
                <a:rPr lang="en-US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​</a:t>
              </a:r>
              <a:r>
                <a:rPr lang="zh-CN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Skip Connection</a:t>
              </a:r>
              <a:r>
                <a:rPr lang="zh-CN" altLang="zh-CN" sz="28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），允许网络学习输入与输出的差值（残差），而非直接学习完整映射。</a:t>
              </a:r>
              <a:endParaRPr lang="zh-CN" altLang="zh-CN" sz="2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2155173" y="2911137"/>
              <a:ext cx="780911" cy="780911"/>
            </a:xfrm>
            <a:prstGeom prst="rect">
              <a:avLst/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994367" y="2690260"/>
              <a:ext cx="160806" cy="16080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2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ResNet50算法介绍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10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11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12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13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14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15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16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17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18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19.xml><?xml version="1.0" encoding="utf-8"?>
<p:tagLst xmlns:p="http://schemas.openxmlformats.org/presentationml/2006/main">
  <p:tag name="KSO_WM_DIAGRAM_VIRTUALLY_FRAME" val="{&quot;height&quot;:394.7243257943261,&quot;left&quot;:32.09312247635889,&quot;top&quot;:76.33382135480551,&quot;width&quot;:897.2376133149988}"/>
</p:tagLst>
</file>

<file path=ppt/tags/tag2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20.xml><?xml version="1.0" encoding="utf-8"?>
<p:tagLst xmlns:p="http://schemas.openxmlformats.org/presentationml/2006/main">
  <p:tag name="KSO_WM_DIAGRAM_VIRTUALLY_FRAME" val="{&quot;height&quot;:394.7243257943261,&quot;left&quot;:32.09312247635889,&quot;top&quot;:76.33382135480551,&quot;width&quot;:897.2376133149988}"/>
</p:tagLst>
</file>

<file path=ppt/tags/tag21.xml><?xml version="1.0" encoding="utf-8"?>
<p:tagLst xmlns:p="http://schemas.openxmlformats.org/presentationml/2006/main">
  <p:tag name="KSO_WM_DIAGRAM_VIRTUALLY_FRAME" val="{&quot;height&quot;:394.7243257943261,&quot;left&quot;:32.09312247635889,&quot;top&quot;:76.33382135480551,&quot;width&quot;:897.2376133149988}"/>
</p:tagLst>
</file>

<file path=ppt/tags/tag22.xml><?xml version="1.0" encoding="utf-8"?>
<p:tagLst xmlns:p="http://schemas.openxmlformats.org/presentationml/2006/main">
  <p:tag name="KSO_WM_DIAGRAM_VIRTUALLY_FRAME" val="{&quot;height&quot;:394.7243257943261,&quot;left&quot;:32.09312247635889,&quot;top&quot;:76.33382135480551,&quot;width&quot;:897.2376133149988}"/>
</p:tagLst>
</file>

<file path=ppt/tags/tag23.xml><?xml version="1.0" encoding="utf-8"?>
<p:tagLst xmlns:p="http://schemas.openxmlformats.org/presentationml/2006/main">
  <p:tag name="KSO_WM_DIAGRAM_VIRTUALLY_FRAME" val="{&quot;height&quot;:394.7243257943261,&quot;left&quot;:32.09312247635889,&quot;top&quot;:76.33382135480551,&quot;width&quot;:897.2376133149988}"/>
</p:tagLst>
</file>

<file path=ppt/tags/tag24.xml><?xml version="1.0" encoding="utf-8"?>
<p:tagLst xmlns:p="http://schemas.openxmlformats.org/presentationml/2006/main">
  <p:tag name="KSO_WM_DIAGRAM_VIRTUALLY_FRAME" val="{&quot;height&quot;:478.35,&quot;left&quot;:28.75,&quot;top&quot;:51.4,&quot;width&quot;:900.9}"/>
</p:tagLst>
</file>

<file path=ppt/tags/tag25.xml><?xml version="1.0" encoding="utf-8"?>
<p:tagLst xmlns:p="http://schemas.openxmlformats.org/presentationml/2006/main">
  <p:tag name="KSO_WM_DIAGRAM_VIRTUALLY_FRAME" val="{&quot;height&quot;:478.35,&quot;left&quot;:28.75,&quot;top&quot;:51.4,&quot;width&quot;:900.9}"/>
</p:tagLst>
</file>

<file path=ppt/tags/tag26.xml><?xml version="1.0" encoding="utf-8"?>
<p:tagLst xmlns:p="http://schemas.openxmlformats.org/presentationml/2006/main">
  <p:tag name="KSO_WM_DIAGRAM_VIRTUALLY_FRAME" val="{&quot;height&quot;:478.35,&quot;left&quot;:28.75,&quot;top&quot;:51.4,&quot;width&quot;:900.9}"/>
</p:tagLst>
</file>

<file path=ppt/tags/tag27.xml><?xml version="1.0" encoding="utf-8"?>
<p:tagLst xmlns:p="http://schemas.openxmlformats.org/presentationml/2006/main">
  <p:tag name="KSO_WM_DIAGRAM_VIRTUALLY_FRAME" val="{&quot;height&quot;:478.35,&quot;left&quot;:28.75,&quot;top&quot;:51.4,&quot;width&quot;:900.9}"/>
</p:tagLst>
</file>

<file path=ppt/tags/tag28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29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3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30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31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32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33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34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35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36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37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38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39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4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40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41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42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43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44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45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5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6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7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8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ags/tag9.xml><?xml version="1.0" encoding="utf-8"?>
<p:tagLst xmlns:p="http://schemas.openxmlformats.org/presentationml/2006/main">
  <p:tag name="KSO_WM_DIAGRAM_VIRTUALLY_FRAME" val="{&quot;height&quot;:322.5725984251968,&quot;left&quot;:60.437480314960624,&quot;top&quot;:128.14669291338583,&quot;width&quot;:839.1625196850393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563C1"/>
      </a:accent1>
      <a:accent2>
        <a:srgbClr val="00B050"/>
      </a:accent2>
      <a:accent3>
        <a:srgbClr val="3F4896"/>
      </a:accent3>
      <a:accent4>
        <a:srgbClr val="4AB00F"/>
      </a:accent4>
      <a:accent5>
        <a:srgbClr val="6B4C3F"/>
      </a:accent5>
      <a:accent6>
        <a:srgbClr val="4F6B3F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563C1"/>
      </a:accent1>
      <a:accent2>
        <a:srgbClr val="00B050"/>
      </a:accent2>
      <a:accent3>
        <a:srgbClr val="3F4896"/>
      </a:accent3>
      <a:accent4>
        <a:srgbClr val="4AB00F"/>
      </a:accent4>
      <a:accent5>
        <a:srgbClr val="6B4C3F"/>
      </a:accent5>
      <a:accent6>
        <a:srgbClr val="4F6B3F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1445</Words>
  <Application>WPS 演示</Application>
  <PresentationFormat>宽屏</PresentationFormat>
  <Paragraphs>184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41" baseType="lpstr">
      <vt:lpstr>Arial</vt:lpstr>
      <vt:lpstr>宋体</vt:lpstr>
      <vt:lpstr>Wingdings</vt:lpstr>
      <vt:lpstr>Source Han Sans CN Regular</vt:lpstr>
      <vt:lpstr>OPPOSans B</vt:lpstr>
      <vt:lpstr>HelloFont WenYiHei</vt:lpstr>
      <vt:lpstr>OPPOSans R</vt:lpstr>
      <vt:lpstr>Source Han Sans</vt:lpstr>
      <vt:lpstr>Source Han Sans CN Bold</vt:lpstr>
      <vt:lpstr>仿宋</vt:lpstr>
      <vt:lpstr>Calibri</vt:lpstr>
      <vt:lpstr>Times New Roman</vt:lpstr>
      <vt:lpstr>等线</vt:lpstr>
      <vt:lpstr>微软雅黑</vt:lpstr>
      <vt:lpstr>Arial Unicode MS</vt:lpstr>
      <vt:lpstr>Wingdings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微微</cp:lastModifiedBy>
  <cp:revision>3</cp:revision>
  <dcterms:created xsi:type="dcterms:W3CDTF">2025-05-11T13:39:17Z</dcterms:created>
  <dcterms:modified xsi:type="dcterms:W3CDTF">2025-05-11T14:11:52Z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1F4BF3A079044B57817691A51B5DE425_12</vt:lpwstr>
  </property>
  <property fmtid="{D5CDD505-2E9C-101B-9397-08002B2CF9AE}" pid="3" name="KSOProductBuildVer">
    <vt:lpwstr>2052-12.1.0.20305</vt:lpwstr>
  </property>
</Properties>
</file>